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35"/>
  </p:notesMasterIdLst>
  <p:sldIdLst>
    <p:sldId id="269" r:id="rId2"/>
    <p:sldId id="354" r:id="rId3"/>
    <p:sldId id="420" r:id="rId4"/>
    <p:sldId id="421" r:id="rId5"/>
    <p:sldId id="410" r:id="rId6"/>
    <p:sldId id="353" r:id="rId7"/>
    <p:sldId id="379" r:id="rId8"/>
    <p:sldId id="387" r:id="rId9"/>
    <p:sldId id="390" r:id="rId10"/>
    <p:sldId id="391" r:id="rId11"/>
    <p:sldId id="392" r:id="rId12"/>
    <p:sldId id="393" r:id="rId13"/>
    <p:sldId id="394" r:id="rId14"/>
    <p:sldId id="395" r:id="rId15"/>
    <p:sldId id="396" r:id="rId16"/>
    <p:sldId id="397" r:id="rId17"/>
    <p:sldId id="411" r:id="rId18"/>
    <p:sldId id="416" r:id="rId19"/>
    <p:sldId id="417" r:id="rId20"/>
    <p:sldId id="418" r:id="rId21"/>
    <p:sldId id="419" r:id="rId22"/>
    <p:sldId id="412" r:id="rId23"/>
    <p:sldId id="413" r:id="rId24"/>
    <p:sldId id="414" r:id="rId25"/>
    <p:sldId id="415" r:id="rId26"/>
    <p:sldId id="398" r:id="rId27"/>
    <p:sldId id="399" r:id="rId28"/>
    <p:sldId id="400" r:id="rId29"/>
    <p:sldId id="401" r:id="rId30"/>
    <p:sldId id="402" r:id="rId31"/>
    <p:sldId id="403" r:id="rId32"/>
    <p:sldId id="404" r:id="rId33"/>
    <p:sldId id="356" r:id="rId34"/>
  </p:sldIdLst>
  <p:sldSz cx="9144000" cy="6858000" type="screen4x3"/>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380"/>
    <a:srgbClr val="0B89DF"/>
    <a:srgbClr val="2C6A8F"/>
    <a:srgbClr val="D9626A"/>
    <a:srgbClr val="FF9C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95" autoAdjust="0"/>
  </p:normalViewPr>
  <p:slideViewPr>
    <p:cSldViewPr snapToGrid="0" snapToObjects="1">
      <p:cViewPr varScale="1">
        <p:scale>
          <a:sx n="88" d="100"/>
          <a:sy n="88" d="100"/>
        </p:scale>
        <p:origin x="97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9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Лист1!$B$1</c:f>
              <c:strCache>
                <c:ptCount val="1"/>
                <c:pt idx="0">
                  <c:v>Veum</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Лист1!$A$2:$A$3</c:f>
              <c:strCache>
                <c:ptCount val="2"/>
                <c:pt idx="0">
                  <c:v>ITT</c:v>
                </c:pt>
                <c:pt idx="1">
                  <c:v>Per Protocol</c:v>
                </c:pt>
              </c:strCache>
            </c:strRef>
          </c:cat>
          <c:val>
            <c:numRef>
              <c:f>Лист1!$B$2:$B$3</c:f>
              <c:numCache>
                <c:formatCode>General</c:formatCode>
                <c:ptCount val="2"/>
                <c:pt idx="0">
                  <c:v>38.24</c:v>
                </c:pt>
                <c:pt idx="1">
                  <c:v>40</c:v>
                </c:pt>
              </c:numCache>
            </c:numRef>
          </c:val>
        </c:ser>
        <c:ser>
          <c:idx val="1"/>
          <c:order val="1"/>
          <c:tx>
            <c:strRef>
              <c:f>Лист1!$C$1</c:f>
              <c:strCache>
                <c:ptCount val="1"/>
                <c:pt idx="0">
                  <c:v>Sham</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Лист1!$A$2:$A$3</c:f>
              <c:strCache>
                <c:ptCount val="2"/>
                <c:pt idx="0">
                  <c:v>ITT</c:v>
                </c:pt>
                <c:pt idx="1">
                  <c:v>Per Protocol</c:v>
                </c:pt>
              </c:strCache>
            </c:strRef>
          </c:cat>
          <c:val>
            <c:numRef>
              <c:f>Лист1!$C$2:$C$3</c:f>
              <c:numCache>
                <c:formatCode>General</c:formatCode>
                <c:ptCount val="2"/>
                <c:pt idx="0">
                  <c:v>12.12</c:v>
                </c:pt>
                <c:pt idx="1">
                  <c:v>3.79</c:v>
                </c:pt>
              </c:numCache>
            </c:numRef>
          </c:val>
        </c:ser>
        <c:dLbls>
          <c:showLegendKey val="0"/>
          <c:showVal val="0"/>
          <c:showCatName val="0"/>
          <c:showSerName val="0"/>
          <c:showPercent val="0"/>
          <c:showBubbleSize val="0"/>
        </c:dLbls>
        <c:gapWidth val="150"/>
        <c:axId val="1727694032"/>
        <c:axId val="1727682064"/>
      </c:barChart>
      <c:catAx>
        <c:axId val="1727694032"/>
        <c:scaling>
          <c:orientation val="minMax"/>
        </c:scaling>
        <c:delete val="0"/>
        <c:axPos val="b"/>
        <c:numFmt formatCode="General" sourceLinked="0"/>
        <c:majorTickMark val="out"/>
        <c:minorTickMark val="none"/>
        <c:tickLblPos val="nextTo"/>
        <c:txPr>
          <a:bodyPr/>
          <a:lstStyle/>
          <a:p>
            <a:pPr>
              <a:defRPr sz="1400"/>
            </a:pPr>
            <a:endParaRPr lang="ru-RU"/>
          </a:p>
        </c:txPr>
        <c:crossAx val="1727682064"/>
        <c:crosses val="autoZero"/>
        <c:auto val="1"/>
        <c:lblAlgn val="ctr"/>
        <c:lblOffset val="100"/>
        <c:noMultiLvlLbl val="0"/>
      </c:catAx>
      <c:valAx>
        <c:axId val="1727682064"/>
        <c:scaling>
          <c:orientation val="minMax"/>
        </c:scaling>
        <c:delete val="0"/>
        <c:axPos val="l"/>
        <c:numFmt formatCode="General" sourceLinked="1"/>
        <c:majorTickMark val="out"/>
        <c:minorTickMark val="none"/>
        <c:tickLblPos val="nextTo"/>
        <c:txPr>
          <a:bodyPr/>
          <a:lstStyle/>
          <a:p>
            <a:pPr>
              <a:defRPr sz="1200"/>
            </a:pPr>
            <a:endParaRPr lang="ru-RU"/>
          </a:p>
        </c:txPr>
        <c:crossAx val="1727694032"/>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Лист1!$B$1</c:f>
              <c:strCache>
                <c:ptCount val="1"/>
                <c:pt idx="0">
                  <c:v>Veum</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Лист1!$A$2:$A$3</c:f>
              <c:strCache>
                <c:ptCount val="2"/>
                <c:pt idx="0">
                  <c:v>ITT</c:v>
                </c:pt>
                <c:pt idx="1">
                  <c:v>Per Protocol</c:v>
                </c:pt>
              </c:strCache>
            </c:strRef>
          </c:cat>
          <c:val>
            <c:numRef>
              <c:f>Лист1!$B$2:$B$3</c:f>
              <c:numCache>
                <c:formatCode>General</c:formatCode>
                <c:ptCount val="2"/>
                <c:pt idx="0">
                  <c:v>58.8</c:v>
                </c:pt>
                <c:pt idx="1">
                  <c:v>63.3</c:v>
                </c:pt>
              </c:numCache>
            </c:numRef>
          </c:val>
        </c:ser>
        <c:ser>
          <c:idx val="1"/>
          <c:order val="1"/>
          <c:tx>
            <c:strRef>
              <c:f>Лист1!$C$1</c:f>
              <c:strCache>
                <c:ptCount val="1"/>
                <c:pt idx="0">
                  <c:v>Sham</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Лист1!$A$2:$A$3</c:f>
              <c:strCache>
                <c:ptCount val="2"/>
                <c:pt idx="0">
                  <c:v>ITT</c:v>
                </c:pt>
                <c:pt idx="1">
                  <c:v>Per Protocol</c:v>
                </c:pt>
              </c:strCache>
            </c:strRef>
          </c:cat>
          <c:val>
            <c:numRef>
              <c:f>Лист1!$C$2:$C$3</c:f>
              <c:numCache>
                <c:formatCode>General</c:formatCode>
                <c:ptCount val="2"/>
                <c:pt idx="0">
                  <c:v>27.3</c:v>
                </c:pt>
                <c:pt idx="1">
                  <c:v>31</c:v>
                </c:pt>
              </c:numCache>
            </c:numRef>
          </c:val>
        </c:ser>
        <c:dLbls>
          <c:showLegendKey val="0"/>
          <c:showVal val="0"/>
          <c:showCatName val="0"/>
          <c:showSerName val="0"/>
          <c:showPercent val="0"/>
          <c:showBubbleSize val="0"/>
        </c:dLbls>
        <c:gapWidth val="150"/>
        <c:axId val="1727685872"/>
        <c:axId val="1727688048"/>
      </c:barChart>
      <c:catAx>
        <c:axId val="1727685872"/>
        <c:scaling>
          <c:orientation val="minMax"/>
        </c:scaling>
        <c:delete val="0"/>
        <c:axPos val="b"/>
        <c:numFmt formatCode="General" sourceLinked="0"/>
        <c:majorTickMark val="out"/>
        <c:minorTickMark val="none"/>
        <c:tickLblPos val="nextTo"/>
        <c:txPr>
          <a:bodyPr/>
          <a:lstStyle/>
          <a:p>
            <a:pPr>
              <a:defRPr sz="1400"/>
            </a:pPr>
            <a:endParaRPr lang="ru-RU"/>
          </a:p>
        </c:txPr>
        <c:crossAx val="1727688048"/>
        <c:crosses val="autoZero"/>
        <c:auto val="1"/>
        <c:lblAlgn val="ctr"/>
        <c:lblOffset val="100"/>
        <c:noMultiLvlLbl val="0"/>
      </c:catAx>
      <c:valAx>
        <c:axId val="1727688048"/>
        <c:scaling>
          <c:orientation val="minMax"/>
        </c:scaling>
        <c:delete val="0"/>
        <c:axPos val="l"/>
        <c:numFmt formatCode="General" sourceLinked="1"/>
        <c:majorTickMark val="out"/>
        <c:minorTickMark val="none"/>
        <c:tickLblPos val="nextTo"/>
        <c:txPr>
          <a:bodyPr/>
          <a:lstStyle/>
          <a:p>
            <a:pPr>
              <a:defRPr sz="1200"/>
            </a:pPr>
            <a:endParaRPr lang="ru-RU"/>
          </a:p>
        </c:txPr>
        <c:crossAx val="17276858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Лист1!$B$1</c:f>
              <c:strCache>
                <c:ptCount val="1"/>
                <c:pt idx="0">
                  <c:v>verum</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Использовали</c:v>
                </c:pt>
                <c:pt idx="1">
                  <c:v>Не использовали</c:v>
                </c:pt>
                <c:pt idx="2">
                  <c:v>Нет данных</c:v>
                </c:pt>
              </c:strCache>
            </c:strRef>
          </c:cat>
          <c:val>
            <c:numRef>
              <c:f>Лист1!$B$2:$B$4</c:f>
              <c:numCache>
                <c:formatCode>General</c:formatCode>
                <c:ptCount val="3"/>
                <c:pt idx="0">
                  <c:v>6</c:v>
                </c:pt>
                <c:pt idx="1">
                  <c:v>94</c:v>
                </c:pt>
                <c:pt idx="2">
                  <c:v>10</c:v>
                </c:pt>
              </c:numCache>
            </c:numRef>
          </c:val>
        </c:ser>
        <c:ser>
          <c:idx val="1"/>
          <c:order val="1"/>
          <c:tx>
            <c:strRef>
              <c:f>Лист1!$C$1</c:f>
              <c:strCache>
                <c:ptCount val="1"/>
                <c:pt idx="0">
                  <c:v>sham</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Использовали</c:v>
                </c:pt>
                <c:pt idx="1">
                  <c:v>Не использовали</c:v>
                </c:pt>
                <c:pt idx="2">
                  <c:v>Нет данных</c:v>
                </c:pt>
              </c:strCache>
            </c:strRef>
          </c:cat>
          <c:val>
            <c:numRef>
              <c:f>Лист1!$C$2:$C$4</c:f>
              <c:numCache>
                <c:formatCode>General</c:formatCode>
                <c:ptCount val="3"/>
                <c:pt idx="0">
                  <c:v>4</c:v>
                </c:pt>
                <c:pt idx="1">
                  <c:v>96</c:v>
                </c:pt>
                <c:pt idx="2">
                  <c:v>4</c:v>
                </c:pt>
              </c:numCache>
            </c:numRef>
          </c:val>
        </c:ser>
        <c:dLbls>
          <c:showLegendKey val="0"/>
          <c:showVal val="0"/>
          <c:showCatName val="0"/>
          <c:showSerName val="0"/>
          <c:showPercent val="0"/>
          <c:showBubbleSize val="0"/>
        </c:dLbls>
        <c:gapWidth val="150"/>
        <c:axId val="1727686416"/>
        <c:axId val="1727689136"/>
      </c:barChart>
      <c:catAx>
        <c:axId val="1727686416"/>
        <c:scaling>
          <c:orientation val="minMax"/>
        </c:scaling>
        <c:delete val="0"/>
        <c:axPos val="b"/>
        <c:numFmt formatCode="General" sourceLinked="0"/>
        <c:majorTickMark val="out"/>
        <c:minorTickMark val="none"/>
        <c:tickLblPos val="nextTo"/>
        <c:txPr>
          <a:bodyPr/>
          <a:lstStyle/>
          <a:p>
            <a:pPr>
              <a:defRPr sz="1100"/>
            </a:pPr>
            <a:endParaRPr lang="ru-RU"/>
          </a:p>
        </c:txPr>
        <c:crossAx val="1727689136"/>
        <c:crosses val="autoZero"/>
        <c:auto val="1"/>
        <c:lblAlgn val="ctr"/>
        <c:lblOffset val="100"/>
        <c:noMultiLvlLbl val="0"/>
      </c:catAx>
      <c:valAx>
        <c:axId val="1727689136"/>
        <c:scaling>
          <c:orientation val="minMax"/>
        </c:scaling>
        <c:delete val="0"/>
        <c:axPos val="l"/>
        <c:numFmt formatCode="General" sourceLinked="1"/>
        <c:majorTickMark val="out"/>
        <c:minorTickMark val="none"/>
        <c:tickLblPos val="nextTo"/>
        <c:txPr>
          <a:bodyPr/>
          <a:lstStyle/>
          <a:p>
            <a:pPr>
              <a:defRPr sz="1200"/>
            </a:pPr>
            <a:endParaRPr lang="ru-RU"/>
          </a:p>
        </c:txPr>
        <c:crossAx val="1727686416"/>
        <c:crosses val="autoZero"/>
        <c:crossBetween val="between"/>
      </c:valAx>
    </c:plotArea>
    <c:legend>
      <c:legendPos val="r"/>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Лист1!$B$1</c:f>
              <c:strCache>
                <c:ptCount val="1"/>
                <c:pt idx="0">
                  <c:v>verum</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Использовали</c:v>
                </c:pt>
                <c:pt idx="1">
                  <c:v>Не использовали</c:v>
                </c:pt>
                <c:pt idx="2">
                  <c:v>Нет данных</c:v>
                </c:pt>
              </c:strCache>
            </c:strRef>
          </c:cat>
          <c:val>
            <c:numRef>
              <c:f>Лист1!$B$2:$B$4</c:f>
              <c:numCache>
                <c:formatCode>General</c:formatCode>
                <c:ptCount val="3"/>
                <c:pt idx="0">
                  <c:v>40</c:v>
                </c:pt>
                <c:pt idx="1">
                  <c:v>60</c:v>
                </c:pt>
                <c:pt idx="2">
                  <c:v>13</c:v>
                </c:pt>
              </c:numCache>
            </c:numRef>
          </c:val>
        </c:ser>
        <c:ser>
          <c:idx val="1"/>
          <c:order val="1"/>
          <c:tx>
            <c:strRef>
              <c:f>Лист1!$C$1</c:f>
              <c:strCache>
                <c:ptCount val="1"/>
                <c:pt idx="0">
                  <c:v>sham</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Использовали</c:v>
                </c:pt>
                <c:pt idx="1">
                  <c:v>Не использовали</c:v>
                </c:pt>
                <c:pt idx="2">
                  <c:v>Нет данных</c:v>
                </c:pt>
              </c:strCache>
            </c:strRef>
          </c:cat>
          <c:val>
            <c:numRef>
              <c:f>Лист1!$C$2:$C$4</c:f>
              <c:numCache>
                <c:formatCode>General</c:formatCode>
                <c:ptCount val="3"/>
                <c:pt idx="0">
                  <c:v>41</c:v>
                </c:pt>
                <c:pt idx="1">
                  <c:v>59</c:v>
                </c:pt>
                <c:pt idx="2">
                  <c:v>6</c:v>
                </c:pt>
              </c:numCache>
            </c:numRef>
          </c:val>
        </c:ser>
        <c:dLbls>
          <c:showLegendKey val="0"/>
          <c:showVal val="0"/>
          <c:showCatName val="0"/>
          <c:showSerName val="0"/>
          <c:showPercent val="0"/>
          <c:showBubbleSize val="0"/>
        </c:dLbls>
        <c:gapWidth val="150"/>
        <c:axId val="1727687504"/>
        <c:axId val="1727689680"/>
      </c:barChart>
      <c:catAx>
        <c:axId val="1727687504"/>
        <c:scaling>
          <c:orientation val="minMax"/>
        </c:scaling>
        <c:delete val="0"/>
        <c:axPos val="b"/>
        <c:numFmt formatCode="General" sourceLinked="0"/>
        <c:majorTickMark val="out"/>
        <c:minorTickMark val="none"/>
        <c:tickLblPos val="nextTo"/>
        <c:txPr>
          <a:bodyPr/>
          <a:lstStyle/>
          <a:p>
            <a:pPr>
              <a:defRPr sz="1200"/>
            </a:pPr>
            <a:endParaRPr lang="ru-RU"/>
          </a:p>
        </c:txPr>
        <c:crossAx val="1727689680"/>
        <c:crosses val="autoZero"/>
        <c:auto val="1"/>
        <c:lblAlgn val="ctr"/>
        <c:lblOffset val="100"/>
        <c:noMultiLvlLbl val="0"/>
      </c:catAx>
      <c:valAx>
        <c:axId val="1727689680"/>
        <c:scaling>
          <c:orientation val="minMax"/>
        </c:scaling>
        <c:delete val="0"/>
        <c:axPos val="l"/>
        <c:numFmt formatCode="General" sourceLinked="1"/>
        <c:majorTickMark val="out"/>
        <c:minorTickMark val="none"/>
        <c:tickLblPos val="nextTo"/>
        <c:txPr>
          <a:bodyPr/>
          <a:lstStyle/>
          <a:p>
            <a:pPr>
              <a:defRPr sz="1200"/>
            </a:pPr>
            <a:endParaRPr lang="ru-RU"/>
          </a:p>
        </c:txPr>
        <c:crossAx val="172768750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Лист1!$B$1</c:f>
              <c:strCache>
                <c:ptCount val="1"/>
                <c:pt idx="0">
                  <c:v>verum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1 час</c:v>
                </c:pt>
                <c:pt idx="1">
                  <c:v>2 часа</c:v>
                </c:pt>
                <c:pt idx="2">
                  <c:v>24 часа</c:v>
                </c:pt>
              </c:strCache>
            </c:strRef>
          </c:cat>
          <c:val>
            <c:numRef>
              <c:f>Лист1!$B$2:$B$4</c:f>
              <c:numCache>
                <c:formatCode>General</c:formatCode>
                <c:ptCount val="3"/>
                <c:pt idx="0">
                  <c:v>29</c:v>
                </c:pt>
                <c:pt idx="1">
                  <c:v>17</c:v>
                </c:pt>
                <c:pt idx="2">
                  <c:v>29</c:v>
                </c:pt>
              </c:numCache>
            </c:numRef>
          </c:val>
        </c:ser>
        <c:ser>
          <c:idx val="1"/>
          <c:order val="1"/>
          <c:tx>
            <c:strRef>
              <c:f>Лист1!$C$1</c:f>
              <c:strCache>
                <c:ptCount val="1"/>
                <c:pt idx="0">
                  <c:v>sham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1 час</c:v>
                </c:pt>
                <c:pt idx="1">
                  <c:v>2 часа</c:v>
                </c:pt>
                <c:pt idx="2">
                  <c:v>24 часа</c:v>
                </c:pt>
              </c:strCache>
            </c:strRef>
          </c:cat>
          <c:val>
            <c:numRef>
              <c:f>Лист1!$C$2:$C$4</c:f>
              <c:numCache>
                <c:formatCode>General</c:formatCode>
                <c:ptCount val="3"/>
                <c:pt idx="0">
                  <c:v>6</c:v>
                </c:pt>
                <c:pt idx="1">
                  <c:v>7</c:v>
                </c:pt>
                <c:pt idx="2">
                  <c:v>4</c:v>
                </c:pt>
              </c:numCache>
            </c:numRef>
          </c:val>
        </c:ser>
        <c:dLbls>
          <c:showLegendKey val="0"/>
          <c:showVal val="0"/>
          <c:showCatName val="0"/>
          <c:showSerName val="0"/>
          <c:showPercent val="0"/>
          <c:showBubbleSize val="0"/>
        </c:dLbls>
        <c:gapWidth val="150"/>
        <c:axId val="1727682608"/>
        <c:axId val="1727690224"/>
      </c:barChart>
      <c:catAx>
        <c:axId val="1727682608"/>
        <c:scaling>
          <c:orientation val="minMax"/>
        </c:scaling>
        <c:delete val="0"/>
        <c:axPos val="b"/>
        <c:numFmt formatCode="General" sourceLinked="0"/>
        <c:majorTickMark val="out"/>
        <c:minorTickMark val="none"/>
        <c:tickLblPos val="nextTo"/>
        <c:txPr>
          <a:bodyPr/>
          <a:lstStyle/>
          <a:p>
            <a:pPr>
              <a:defRPr sz="1200"/>
            </a:pPr>
            <a:endParaRPr lang="ru-RU"/>
          </a:p>
        </c:txPr>
        <c:crossAx val="1727690224"/>
        <c:crosses val="autoZero"/>
        <c:auto val="1"/>
        <c:lblAlgn val="ctr"/>
        <c:lblOffset val="100"/>
        <c:noMultiLvlLbl val="0"/>
      </c:catAx>
      <c:valAx>
        <c:axId val="1727690224"/>
        <c:scaling>
          <c:orientation val="minMax"/>
        </c:scaling>
        <c:delete val="0"/>
        <c:axPos val="l"/>
        <c:numFmt formatCode="General" sourceLinked="1"/>
        <c:majorTickMark val="out"/>
        <c:minorTickMark val="none"/>
        <c:tickLblPos val="nextTo"/>
        <c:txPr>
          <a:bodyPr/>
          <a:lstStyle/>
          <a:p>
            <a:pPr>
              <a:defRPr sz="1400"/>
            </a:pPr>
            <a:endParaRPr lang="ru-RU"/>
          </a:p>
        </c:txPr>
        <c:crossAx val="1727682608"/>
        <c:crosses val="autoZero"/>
        <c:crossBetween val="between"/>
      </c:valAx>
    </c:plotArea>
    <c:legend>
      <c:legendPos val="r"/>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Лист1!$B$1</c:f>
              <c:strCache>
                <c:ptCount val="1"/>
                <c:pt idx="0">
                  <c:v>verum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1 час</c:v>
                </c:pt>
                <c:pt idx="1">
                  <c:v>2 часа</c:v>
                </c:pt>
                <c:pt idx="2">
                  <c:v>24 часа</c:v>
                </c:pt>
              </c:strCache>
            </c:strRef>
          </c:cat>
          <c:val>
            <c:numRef>
              <c:f>Лист1!$B$2:$B$4</c:f>
              <c:numCache>
                <c:formatCode>General</c:formatCode>
                <c:ptCount val="3"/>
                <c:pt idx="0">
                  <c:v>79</c:v>
                </c:pt>
                <c:pt idx="1">
                  <c:v>65</c:v>
                </c:pt>
                <c:pt idx="2">
                  <c:v>13</c:v>
                </c:pt>
              </c:numCache>
            </c:numRef>
          </c:val>
        </c:ser>
        <c:ser>
          <c:idx val="1"/>
          <c:order val="1"/>
          <c:tx>
            <c:strRef>
              <c:f>Лист1!$C$1</c:f>
              <c:strCache>
                <c:ptCount val="1"/>
                <c:pt idx="0">
                  <c:v>sham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1 час</c:v>
                </c:pt>
                <c:pt idx="1">
                  <c:v>2 часа</c:v>
                </c:pt>
                <c:pt idx="2">
                  <c:v>24 часа</c:v>
                </c:pt>
              </c:strCache>
            </c:strRef>
          </c:cat>
          <c:val>
            <c:numRef>
              <c:f>Лист1!$C$2:$C$4</c:f>
              <c:numCache>
                <c:formatCode>General</c:formatCode>
                <c:ptCount val="3"/>
                <c:pt idx="0">
                  <c:v>39</c:v>
                </c:pt>
                <c:pt idx="1">
                  <c:v>52</c:v>
                </c:pt>
                <c:pt idx="2">
                  <c:v>6</c:v>
                </c:pt>
              </c:numCache>
            </c:numRef>
          </c:val>
        </c:ser>
        <c:dLbls>
          <c:showLegendKey val="0"/>
          <c:showVal val="0"/>
          <c:showCatName val="0"/>
          <c:showSerName val="0"/>
          <c:showPercent val="0"/>
          <c:showBubbleSize val="0"/>
        </c:dLbls>
        <c:gapWidth val="150"/>
        <c:axId val="1727690768"/>
        <c:axId val="1727692400"/>
      </c:barChart>
      <c:catAx>
        <c:axId val="1727690768"/>
        <c:scaling>
          <c:orientation val="minMax"/>
        </c:scaling>
        <c:delete val="0"/>
        <c:axPos val="b"/>
        <c:numFmt formatCode="General" sourceLinked="0"/>
        <c:majorTickMark val="out"/>
        <c:minorTickMark val="none"/>
        <c:tickLblPos val="nextTo"/>
        <c:crossAx val="1727692400"/>
        <c:crosses val="autoZero"/>
        <c:auto val="1"/>
        <c:lblAlgn val="ctr"/>
        <c:lblOffset val="100"/>
        <c:noMultiLvlLbl val="0"/>
      </c:catAx>
      <c:valAx>
        <c:axId val="1727692400"/>
        <c:scaling>
          <c:orientation val="minMax"/>
        </c:scaling>
        <c:delete val="0"/>
        <c:axPos val="l"/>
        <c:numFmt formatCode="General" sourceLinked="1"/>
        <c:majorTickMark val="out"/>
        <c:minorTickMark val="none"/>
        <c:tickLblPos val="nextTo"/>
        <c:crossAx val="1727690768"/>
        <c:crosses val="autoZero"/>
        <c:crossBetween val="between"/>
      </c:valAx>
    </c:plotArea>
    <c:plotVisOnly val="1"/>
    <c:dispBlanksAs val="gap"/>
    <c:showDLblsOverMax val="0"/>
  </c:chart>
  <c:txPr>
    <a:bodyPr/>
    <a:lstStyle/>
    <a:p>
      <a:pPr>
        <a:defRPr sz="12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Лист1!$B$1</c:f>
              <c:strCache>
                <c:ptCount val="1"/>
                <c:pt idx="0">
                  <c:v>verum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1 час</c:v>
                </c:pt>
                <c:pt idx="1">
                  <c:v>2 часа</c:v>
                </c:pt>
                <c:pt idx="2">
                  <c:v>24 часа</c:v>
                </c:pt>
              </c:strCache>
            </c:strRef>
          </c:cat>
          <c:val>
            <c:numRef>
              <c:f>Лист1!$B$2:$B$4</c:f>
              <c:numCache>
                <c:formatCode>General</c:formatCode>
                <c:ptCount val="3"/>
                <c:pt idx="0">
                  <c:v>63</c:v>
                </c:pt>
                <c:pt idx="1">
                  <c:v>54</c:v>
                </c:pt>
                <c:pt idx="2">
                  <c:v>60</c:v>
                </c:pt>
              </c:numCache>
            </c:numRef>
          </c:val>
        </c:ser>
        <c:ser>
          <c:idx val="1"/>
          <c:order val="1"/>
          <c:tx>
            <c:strRef>
              <c:f>Лист1!$C$1</c:f>
              <c:strCache>
                <c:ptCount val="1"/>
                <c:pt idx="0">
                  <c:v>sham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1 час</c:v>
                </c:pt>
                <c:pt idx="1">
                  <c:v>2 часа</c:v>
                </c:pt>
                <c:pt idx="2">
                  <c:v>24 часа</c:v>
                </c:pt>
              </c:strCache>
            </c:strRef>
          </c:cat>
          <c:val>
            <c:numRef>
              <c:f>Лист1!$C$2:$C$4</c:f>
              <c:numCache>
                <c:formatCode>General</c:formatCode>
                <c:ptCount val="3"/>
                <c:pt idx="0">
                  <c:v>31</c:v>
                </c:pt>
                <c:pt idx="1">
                  <c:v>41</c:v>
                </c:pt>
                <c:pt idx="2">
                  <c:v>48</c:v>
                </c:pt>
              </c:numCache>
            </c:numRef>
          </c:val>
        </c:ser>
        <c:dLbls>
          <c:showLegendKey val="0"/>
          <c:showVal val="0"/>
          <c:showCatName val="0"/>
          <c:showSerName val="0"/>
          <c:showPercent val="0"/>
          <c:showBubbleSize val="0"/>
        </c:dLbls>
        <c:gapWidth val="150"/>
        <c:axId val="1727691312"/>
        <c:axId val="1511442480"/>
      </c:barChart>
      <c:catAx>
        <c:axId val="1727691312"/>
        <c:scaling>
          <c:orientation val="minMax"/>
        </c:scaling>
        <c:delete val="0"/>
        <c:axPos val="b"/>
        <c:numFmt formatCode="General" sourceLinked="0"/>
        <c:majorTickMark val="out"/>
        <c:minorTickMark val="none"/>
        <c:tickLblPos val="nextTo"/>
        <c:txPr>
          <a:bodyPr/>
          <a:lstStyle/>
          <a:p>
            <a:pPr>
              <a:defRPr sz="1400"/>
            </a:pPr>
            <a:endParaRPr lang="ru-RU"/>
          </a:p>
        </c:txPr>
        <c:crossAx val="1511442480"/>
        <c:crosses val="autoZero"/>
        <c:auto val="1"/>
        <c:lblAlgn val="ctr"/>
        <c:lblOffset val="100"/>
        <c:noMultiLvlLbl val="0"/>
      </c:catAx>
      <c:valAx>
        <c:axId val="1511442480"/>
        <c:scaling>
          <c:orientation val="minMax"/>
        </c:scaling>
        <c:delete val="0"/>
        <c:axPos val="l"/>
        <c:numFmt formatCode="General" sourceLinked="1"/>
        <c:majorTickMark val="out"/>
        <c:minorTickMark val="none"/>
        <c:tickLblPos val="nextTo"/>
        <c:txPr>
          <a:bodyPr/>
          <a:lstStyle/>
          <a:p>
            <a:pPr>
              <a:defRPr sz="1400"/>
            </a:pPr>
            <a:endParaRPr lang="ru-RU"/>
          </a:p>
        </c:txPr>
        <c:crossAx val="1727691312"/>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F5059-8350-4D25-80EF-618811BD42C6}" type="doc">
      <dgm:prSet loTypeId="urn:microsoft.com/office/officeart/2005/8/layout/hList3" loCatId="list" qsTypeId="urn:microsoft.com/office/officeart/2005/8/quickstyle/3d3" qsCatId="3D" csTypeId="urn:microsoft.com/office/officeart/2005/8/colors/accent1_1" csCatId="accent1" phldr="1"/>
      <dgm:spPr/>
      <dgm:t>
        <a:bodyPr/>
        <a:lstStyle/>
        <a:p>
          <a:endParaRPr lang="ru-RU"/>
        </a:p>
      </dgm:t>
    </dgm:pt>
    <dgm:pt modelId="{FF829626-E9A8-4F31-AF16-C9E4F8C7D763}">
      <dgm:prSet phldrT="[Текст]"/>
      <dgm:spPr/>
      <dgm:t>
        <a:bodyPr/>
        <a:lstStyle/>
        <a:p>
          <a:r>
            <a:rPr lang="ru-RU" dirty="0" smtClean="0"/>
            <a:t>Для кого предназначен </a:t>
          </a:r>
          <a:r>
            <a:rPr lang="ru-RU" dirty="0" err="1" smtClean="0"/>
            <a:t>Цефали</a:t>
          </a:r>
          <a:r>
            <a:rPr lang="ru-RU" dirty="0" smtClean="0"/>
            <a:t>?</a:t>
          </a:r>
          <a:endParaRPr lang="ru-RU" dirty="0"/>
        </a:p>
      </dgm:t>
    </dgm:pt>
    <dgm:pt modelId="{9D4D33E9-E3BC-4F5B-BBE9-E130A60496DA}" type="parTrans" cxnId="{82D514BB-0A56-467C-A8FF-0A39E76AA28A}">
      <dgm:prSet/>
      <dgm:spPr/>
      <dgm:t>
        <a:bodyPr/>
        <a:lstStyle/>
        <a:p>
          <a:endParaRPr lang="ru-RU"/>
        </a:p>
      </dgm:t>
    </dgm:pt>
    <dgm:pt modelId="{353F23A2-25C5-4273-8ACC-C66E62801E0C}" type="sibTrans" cxnId="{82D514BB-0A56-467C-A8FF-0A39E76AA28A}">
      <dgm:prSet/>
      <dgm:spPr/>
      <dgm:t>
        <a:bodyPr/>
        <a:lstStyle/>
        <a:p>
          <a:endParaRPr lang="ru-RU"/>
        </a:p>
      </dgm:t>
    </dgm:pt>
    <dgm:pt modelId="{4B9701F0-405C-4885-87C3-2B16D4D0E91F}">
      <dgm:prSet phldrT="[Текст]"/>
      <dgm:spPr/>
      <dgm:t>
        <a:bodyPr/>
        <a:lstStyle/>
        <a:p>
          <a:r>
            <a:rPr lang="ru-RU" smtClean="0"/>
            <a:t>Программа лечения приступом мигрени предназначена для </a:t>
          </a:r>
          <a:r>
            <a:rPr lang="ru-RU" b="1" i="0" smtClean="0"/>
            <a:t>терапии болевых приступов мигрени</a:t>
          </a:r>
          <a:r>
            <a:rPr lang="ru-RU" smtClean="0"/>
            <a:t>.</a:t>
          </a:r>
          <a:endParaRPr lang="ru-RU" dirty="0"/>
        </a:p>
      </dgm:t>
    </dgm:pt>
    <dgm:pt modelId="{13D8DA9D-BF5C-4381-95A4-9863EB009BD2}" type="parTrans" cxnId="{BA11725C-9250-4C77-A0C0-B64D7FF5EC5F}">
      <dgm:prSet/>
      <dgm:spPr/>
      <dgm:t>
        <a:bodyPr/>
        <a:lstStyle/>
        <a:p>
          <a:endParaRPr lang="ru-RU"/>
        </a:p>
      </dgm:t>
    </dgm:pt>
    <dgm:pt modelId="{F5CDF3F8-DD73-4E71-8056-2CBDDFF30FC3}" type="sibTrans" cxnId="{BA11725C-9250-4C77-A0C0-B64D7FF5EC5F}">
      <dgm:prSet/>
      <dgm:spPr/>
      <dgm:t>
        <a:bodyPr/>
        <a:lstStyle/>
        <a:p>
          <a:endParaRPr lang="ru-RU"/>
        </a:p>
      </dgm:t>
    </dgm:pt>
    <dgm:pt modelId="{17DADB77-7CD6-4500-83BA-86D4DFB68CD5}">
      <dgm:prSet phldrT="[Текст]"/>
      <dgm:spPr/>
      <dgm:t>
        <a:bodyPr/>
        <a:lstStyle/>
        <a:p>
          <a:r>
            <a:rPr lang="ru-RU" smtClean="0"/>
            <a:t>Программа профилактики предназначена для пациентов с мигренью, которые страдают от частых приступов мигрени (3 и более в месяц) и нуждаются в </a:t>
          </a:r>
          <a:r>
            <a:rPr lang="ru-RU" b="1" smtClean="0"/>
            <a:t>профилактике мигрени </a:t>
          </a:r>
          <a:r>
            <a:rPr lang="ru-RU" smtClean="0"/>
            <a:t>с целью снижения частоты приступов.</a:t>
          </a:r>
          <a:endParaRPr lang="ru-RU" dirty="0"/>
        </a:p>
      </dgm:t>
    </dgm:pt>
    <dgm:pt modelId="{52DEB45B-8217-408B-B621-ECE7796E6CC7}" type="parTrans" cxnId="{C0F699D0-62BF-461A-9F1A-C90958F1BA71}">
      <dgm:prSet/>
      <dgm:spPr/>
      <dgm:t>
        <a:bodyPr/>
        <a:lstStyle/>
        <a:p>
          <a:endParaRPr lang="ru-RU"/>
        </a:p>
      </dgm:t>
    </dgm:pt>
    <dgm:pt modelId="{725DCE88-C125-4FA1-A15B-1EE0735E9925}" type="sibTrans" cxnId="{C0F699D0-62BF-461A-9F1A-C90958F1BA71}">
      <dgm:prSet/>
      <dgm:spPr/>
      <dgm:t>
        <a:bodyPr/>
        <a:lstStyle/>
        <a:p>
          <a:endParaRPr lang="ru-RU"/>
        </a:p>
      </dgm:t>
    </dgm:pt>
    <dgm:pt modelId="{15F01255-4089-4DFC-9555-B9B9AE13ED2A}">
      <dgm:prSet phldrT="[Текст]"/>
      <dgm:spPr/>
      <dgm:t>
        <a:bodyPr/>
        <a:lstStyle/>
        <a:p>
          <a:r>
            <a:rPr lang="ru-RU" smtClean="0"/>
            <a:t>Применение Цефали рекомендовано пациентам, когда необходимо </a:t>
          </a:r>
          <a:r>
            <a:rPr lang="ru-RU" b="1" smtClean="0"/>
            <a:t>снизить потребление лекарственных средств</a:t>
          </a:r>
          <a:r>
            <a:rPr lang="ru-RU" smtClean="0"/>
            <a:t>.</a:t>
          </a:r>
          <a:endParaRPr lang="ru-RU" dirty="0"/>
        </a:p>
      </dgm:t>
    </dgm:pt>
    <dgm:pt modelId="{D662699B-BACD-43F2-976B-D7267A961BCA}" type="parTrans" cxnId="{15E590DF-8EE8-4F57-8CC3-BBDA06FBA360}">
      <dgm:prSet/>
      <dgm:spPr/>
      <dgm:t>
        <a:bodyPr/>
        <a:lstStyle/>
        <a:p>
          <a:endParaRPr lang="ru-RU"/>
        </a:p>
      </dgm:t>
    </dgm:pt>
    <dgm:pt modelId="{3822096A-0942-4F70-BD77-23E81F006C62}" type="sibTrans" cxnId="{15E590DF-8EE8-4F57-8CC3-BBDA06FBA360}">
      <dgm:prSet/>
      <dgm:spPr/>
      <dgm:t>
        <a:bodyPr/>
        <a:lstStyle/>
        <a:p>
          <a:endParaRPr lang="ru-RU"/>
        </a:p>
      </dgm:t>
    </dgm:pt>
    <dgm:pt modelId="{432259B8-AB36-47F3-B088-FB7F23047BB3}" type="pres">
      <dgm:prSet presAssocID="{A0AF5059-8350-4D25-80EF-618811BD42C6}" presName="composite" presStyleCnt="0">
        <dgm:presLayoutVars>
          <dgm:chMax val="1"/>
          <dgm:dir/>
          <dgm:resizeHandles val="exact"/>
        </dgm:presLayoutVars>
      </dgm:prSet>
      <dgm:spPr/>
      <dgm:t>
        <a:bodyPr/>
        <a:lstStyle/>
        <a:p>
          <a:endParaRPr lang="ru-RU"/>
        </a:p>
      </dgm:t>
    </dgm:pt>
    <dgm:pt modelId="{CD8B0ECE-77D3-4BFB-90BA-949217342FDD}" type="pres">
      <dgm:prSet presAssocID="{FF829626-E9A8-4F31-AF16-C9E4F8C7D763}" presName="roof" presStyleLbl="dkBgShp" presStyleIdx="0" presStyleCnt="2" custLinFactNeighborX="677" custLinFactNeighborY="-21687"/>
      <dgm:spPr/>
      <dgm:t>
        <a:bodyPr/>
        <a:lstStyle/>
        <a:p>
          <a:endParaRPr lang="ru-RU"/>
        </a:p>
      </dgm:t>
    </dgm:pt>
    <dgm:pt modelId="{5AA401CB-16E5-413F-9128-388F5F1EA3D3}" type="pres">
      <dgm:prSet presAssocID="{FF829626-E9A8-4F31-AF16-C9E4F8C7D763}" presName="pillars" presStyleCnt="0"/>
      <dgm:spPr/>
    </dgm:pt>
    <dgm:pt modelId="{AEBE46A8-E7E8-4DED-876B-8FD70FCD3A51}" type="pres">
      <dgm:prSet presAssocID="{FF829626-E9A8-4F31-AF16-C9E4F8C7D763}" presName="pillar1" presStyleLbl="node1" presStyleIdx="0" presStyleCnt="3">
        <dgm:presLayoutVars>
          <dgm:bulletEnabled val="1"/>
        </dgm:presLayoutVars>
      </dgm:prSet>
      <dgm:spPr/>
      <dgm:t>
        <a:bodyPr/>
        <a:lstStyle/>
        <a:p>
          <a:endParaRPr lang="ru-RU"/>
        </a:p>
      </dgm:t>
    </dgm:pt>
    <dgm:pt modelId="{C2E5A8F6-5BA0-4A8F-A052-5B9B58244048}" type="pres">
      <dgm:prSet presAssocID="{17DADB77-7CD6-4500-83BA-86D4DFB68CD5}" presName="pillarX" presStyleLbl="node1" presStyleIdx="1" presStyleCnt="3">
        <dgm:presLayoutVars>
          <dgm:bulletEnabled val="1"/>
        </dgm:presLayoutVars>
      </dgm:prSet>
      <dgm:spPr/>
      <dgm:t>
        <a:bodyPr/>
        <a:lstStyle/>
        <a:p>
          <a:endParaRPr lang="ru-RU"/>
        </a:p>
      </dgm:t>
    </dgm:pt>
    <dgm:pt modelId="{C4F17180-1566-46F3-9F0B-294D28280704}" type="pres">
      <dgm:prSet presAssocID="{15F01255-4089-4DFC-9555-B9B9AE13ED2A}" presName="pillarX" presStyleLbl="node1" presStyleIdx="2" presStyleCnt="3">
        <dgm:presLayoutVars>
          <dgm:bulletEnabled val="1"/>
        </dgm:presLayoutVars>
      </dgm:prSet>
      <dgm:spPr/>
      <dgm:t>
        <a:bodyPr/>
        <a:lstStyle/>
        <a:p>
          <a:endParaRPr lang="ru-RU"/>
        </a:p>
      </dgm:t>
    </dgm:pt>
    <dgm:pt modelId="{39F4CC2B-FB19-4F87-B15D-82D980F1CF13}" type="pres">
      <dgm:prSet presAssocID="{FF829626-E9A8-4F31-AF16-C9E4F8C7D763}" presName="base" presStyleLbl="dkBgShp" presStyleIdx="1" presStyleCnt="2"/>
      <dgm:spPr/>
    </dgm:pt>
  </dgm:ptLst>
  <dgm:cxnLst>
    <dgm:cxn modelId="{A2F27C92-12C9-496A-A7FB-D82E40376515}" type="presOf" srcId="{A0AF5059-8350-4D25-80EF-618811BD42C6}" destId="{432259B8-AB36-47F3-B088-FB7F23047BB3}" srcOrd="0" destOrd="0" presId="urn:microsoft.com/office/officeart/2005/8/layout/hList3"/>
    <dgm:cxn modelId="{F445CEE6-1A69-48FE-BB43-1B1227ADDE1A}" type="presOf" srcId="{4B9701F0-405C-4885-87C3-2B16D4D0E91F}" destId="{AEBE46A8-E7E8-4DED-876B-8FD70FCD3A51}" srcOrd="0" destOrd="0" presId="urn:microsoft.com/office/officeart/2005/8/layout/hList3"/>
    <dgm:cxn modelId="{F7E01750-1487-4D92-BBB8-7192D2929B53}" type="presOf" srcId="{15F01255-4089-4DFC-9555-B9B9AE13ED2A}" destId="{C4F17180-1566-46F3-9F0B-294D28280704}" srcOrd="0" destOrd="0" presId="urn:microsoft.com/office/officeart/2005/8/layout/hList3"/>
    <dgm:cxn modelId="{82D514BB-0A56-467C-A8FF-0A39E76AA28A}" srcId="{A0AF5059-8350-4D25-80EF-618811BD42C6}" destId="{FF829626-E9A8-4F31-AF16-C9E4F8C7D763}" srcOrd="0" destOrd="0" parTransId="{9D4D33E9-E3BC-4F5B-BBE9-E130A60496DA}" sibTransId="{353F23A2-25C5-4273-8ACC-C66E62801E0C}"/>
    <dgm:cxn modelId="{C0F699D0-62BF-461A-9F1A-C90958F1BA71}" srcId="{FF829626-E9A8-4F31-AF16-C9E4F8C7D763}" destId="{17DADB77-7CD6-4500-83BA-86D4DFB68CD5}" srcOrd="1" destOrd="0" parTransId="{52DEB45B-8217-408B-B621-ECE7796E6CC7}" sibTransId="{725DCE88-C125-4FA1-A15B-1EE0735E9925}"/>
    <dgm:cxn modelId="{BA11725C-9250-4C77-A0C0-B64D7FF5EC5F}" srcId="{FF829626-E9A8-4F31-AF16-C9E4F8C7D763}" destId="{4B9701F0-405C-4885-87C3-2B16D4D0E91F}" srcOrd="0" destOrd="0" parTransId="{13D8DA9D-BF5C-4381-95A4-9863EB009BD2}" sibTransId="{F5CDF3F8-DD73-4E71-8056-2CBDDFF30FC3}"/>
    <dgm:cxn modelId="{55C8D9AD-8DCA-4187-97FF-080561A9B498}" type="presOf" srcId="{17DADB77-7CD6-4500-83BA-86D4DFB68CD5}" destId="{C2E5A8F6-5BA0-4A8F-A052-5B9B58244048}" srcOrd="0" destOrd="0" presId="urn:microsoft.com/office/officeart/2005/8/layout/hList3"/>
    <dgm:cxn modelId="{84ABE3D5-69CB-489C-BC04-1DF71DDA3B6E}" type="presOf" srcId="{FF829626-E9A8-4F31-AF16-C9E4F8C7D763}" destId="{CD8B0ECE-77D3-4BFB-90BA-949217342FDD}" srcOrd="0" destOrd="0" presId="urn:microsoft.com/office/officeart/2005/8/layout/hList3"/>
    <dgm:cxn modelId="{15E590DF-8EE8-4F57-8CC3-BBDA06FBA360}" srcId="{FF829626-E9A8-4F31-AF16-C9E4F8C7D763}" destId="{15F01255-4089-4DFC-9555-B9B9AE13ED2A}" srcOrd="2" destOrd="0" parTransId="{D662699B-BACD-43F2-976B-D7267A961BCA}" sibTransId="{3822096A-0942-4F70-BD77-23E81F006C62}"/>
    <dgm:cxn modelId="{9A1E89BC-5A18-4C77-9978-DBF694778BEB}" type="presParOf" srcId="{432259B8-AB36-47F3-B088-FB7F23047BB3}" destId="{CD8B0ECE-77D3-4BFB-90BA-949217342FDD}" srcOrd="0" destOrd="0" presId="urn:microsoft.com/office/officeart/2005/8/layout/hList3"/>
    <dgm:cxn modelId="{09CF458F-D230-4D25-AE8A-86E858E1358E}" type="presParOf" srcId="{432259B8-AB36-47F3-B088-FB7F23047BB3}" destId="{5AA401CB-16E5-413F-9128-388F5F1EA3D3}" srcOrd="1" destOrd="0" presId="urn:microsoft.com/office/officeart/2005/8/layout/hList3"/>
    <dgm:cxn modelId="{23BA4A34-C963-4DA9-8DC7-3DB7C420E0E6}" type="presParOf" srcId="{5AA401CB-16E5-413F-9128-388F5F1EA3D3}" destId="{AEBE46A8-E7E8-4DED-876B-8FD70FCD3A51}" srcOrd="0" destOrd="0" presId="urn:microsoft.com/office/officeart/2005/8/layout/hList3"/>
    <dgm:cxn modelId="{CDE1DCB4-246D-40B2-AF6B-2C6103A928BE}" type="presParOf" srcId="{5AA401CB-16E5-413F-9128-388F5F1EA3D3}" destId="{C2E5A8F6-5BA0-4A8F-A052-5B9B58244048}" srcOrd="1" destOrd="0" presId="urn:microsoft.com/office/officeart/2005/8/layout/hList3"/>
    <dgm:cxn modelId="{9750B6DD-3B3D-4D68-85C8-02A9A71FF2E3}" type="presParOf" srcId="{5AA401CB-16E5-413F-9128-388F5F1EA3D3}" destId="{C4F17180-1566-46F3-9F0B-294D28280704}" srcOrd="2" destOrd="0" presId="urn:microsoft.com/office/officeart/2005/8/layout/hList3"/>
    <dgm:cxn modelId="{1D38AECD-4DA0-4E60-81EB-A735DA322604}" type="presParOf" srcId="{432259B8-AB36-47F3-B088-FB7F23047BB3}" destId="{39F4CC2B-FB19-4F87-B15D-82D980F1CF1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B0ECE-77D3-4BFB-90BA-949217342FDD}">
      <dsp:nvSpPr>
        <dsp:cNvPr id="0" name=""/>
        <dsp:cNvSpPr/>
      </dsp:nvSpPr>
      <dsp:spPr>
        <a:xfrm>
          <a:off x="0" y="0"/>
          <a:ext cx="8135040" cy="1429461"/>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ru-RU" sz="4400" kern="1200" dirty="0" smtClean="0"/>
            <a:t>Для кого предназначен </a:t>
          </a:r>
          <a:r>
            <a:rPr lang="ru-RU" sz="4400" kern="1200" dirty="0" err="1" smtClean="0"/>
            <a:t>Цефали</a:t>
          </a:r>
          <a:r>
            <a:rPr lang="ru-RU" sz="4400" kern="1200" dirty="0" smtClean="0"/>
            <a:t>?</a:t>
          </a:r>
          <a:endParaRPr lang="ru-RU" sz="4400" kern="1200" dirty="0"/>
        </a:p>
      </dsp:txBody>
      <dsp:txXfrm>
        <a:off x="0" y="0"/>
        <a:ext cx="8135040" cy="1429461"/>
      </dsp:txXfrm>
    </dsp:sp>
    <dsp:sp modelId="{AEBE46A8-E7E8-4DED-876B-8FD70FCD3A51}">
      <dsp:nvSpPr>
        <dsp:cNvPr id="0" name=""/>
        <dsp:cNvSpPr/>
      </dsp:nvSpPr>
      <dsp:spPr>
        <a:xfrm>
          <a:off x="3972" y="1429461"/>
          <a:ext cx="2709031" cy="3001869"/>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smtClean="0"/>
            <a:t>Программа лечения приступом мигрени предназначена для </a:t>
          </a:r>
          <a:r>
            <a:rPr lang="ru-RU" sz="1800" b="1" i="0" kern="1200" smtClean="0"/>
            <a:t>терапии болевых приступов мигрени</a:t>
          </a:r>
          <a:r>
            <a:rPr lang="ru-RU" sz="1800" kern="1200" smtClean="0"/>
            <a:t>.</a:t>
          </a:r>
          <a:endParaRPr lang="ru-RU" sz="1800" kern="1200" dirty="0"/>
        </a:p>
      </dsp:txBody>
      <dsp:txXfrm>
        <a:off x="3972" y="1429461"/>
        <a:ext cx="2709031" cy="3001869"/>
      </dsp:txXfrm>
    </dsp:sp>
    <dsp:sp modelId="{C2E5A8F6-5BA0-4A8F-A052-5B9B58244048}">
      <dsp:nvSpPr>
        <dsp:cNvPr id="0" name=""/>
        <dsp:cNvSpPr/>
      </dsp:nvSpPr>
      <dsp:spPr>
        <a:xfrm>
          <a:off x="2713004" y="1429461"/>
          <a:ext cx="2709031" cy="3001869"/>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smtClean="0"/>
            <a:t>Программа профилактики предназначена для пациентов с мигренью, которые страдают от частых приступов мигрени (3 и более в месяц) и нуждаются в </a:t>
          </a:r>
          <a:r>
            <a:rPr lang="ru-RU" sz="1800" b="1" kern="1200" smtClean="0"/>
            <a:t>профилактике мигрени </a:t>
          </a:r>
          <a:r>
            <a:rPr lang="ru-RU" sz="1800" kern="1200" smtClean="0"/>
            <a:t>с целью снижения частоты приступов.</a:t>
          </a:r>
          <a:endParaRPr lang="ru-RU" sz="1800" kern="1200" dirty="0"/>
        </a:p>
      </dsp:txBody>
      <dsp:txXfrm>
        <a:off x="2713004" y="1429461"/>
        <a:ext cx="2709031" cy="3001869"/>
      </dsp:txXfrm>
    </dsp:sp>
    <dsp:sp modelId="{C4F17180-1566-46F3-9F0B-294D28280704}">
      <dsp:nvSpPr>
        <dsp:cNvPr id="0" name=""/>
        <dsp:cNvSpPr/>
      </dsp:nvSpPr>
      <dsp:spPr>
        <a:xfrm>
          <a:off x="5422035" y="1429461"/>
          <a:ext cx="2709031" cy="3001869"/>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smtClean="0"/>
            <a:t>Применение Цефали рекомендовано пациентам, когда необходимо </a:t>
          </a:r>
          <a:r>
            <a:rPr lang="ru-RU" sz="1800" b="1" kern="1200" smtClean="0"/>
            <a:t>снизить потребление лекарственных средств</a:t>
          </a:r>
          <a:r>
            <a:rPr lang="ru-RU" sz="1800" kern="1200" smtClean="0"/>
            <a:t>.</a:t>
          </a:r>
          <a:endParaRPr lang="ru-RU" sz="1800" kern="1200" dirty="0"/>
        </a:p>
      </dsp:txBody>
      <dsp:txXfrm>
        <a:off x="5422035" y="1429461"/>
        <a:ext cx="2709031" cy="3001869"/>
      </dsp:txXfrm>
    </dsp:sp>
    <dsp:sp modelId="{39F4CC2B-FB19-4F87-B15D-82D980F1CF13}">
      <dsp:nvSpPr>
        <dsp:cNvPr id="0" name=""/>
        <dsp:cNvSpPr/>
      </dsp:nvSpPr>
      <dsp:spPr>
        <a:xfrm>
          <a:off x="0" y="4431330"/>
          <a:ext cx="8135040" cy="333541"/>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B02C5-8A50-8749-84E5-EFDE965A45FD}" type="datetimeFigureOut">
              <a:rPr lang="ru-RU" smtClean="0"/>
              <a:t>30.04.2019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C5376B-1E0B-0F4F-A2E3-3A6E163388A9}" type="slidenum">
              <a:rPr lang="ru-RU" smtClean="0"/>
              <a:t>‹#›</a:t>
            </a:fld>
            <a:endParaRPr lang="ru-RU"/>
          </a:p>
        </p:txBody>
      </p:sp>
    </p:spTree>
    <p:extLst>
      <p:ext uri="{BB962C8B-B14F-4D97-AF65-F5344CB8AC3E}">
        <p14:creationId xmlns:p14="http://schemas.microsoft.com/office/powerpoint/2010/main" val="2364237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20C4E3D-BB34-7945-A649-A03F96BA25A2}" type="slidenum">
              <a:rPr lang="ru-RU" smtClean="0"/>
              <a:t>1</a:t>
            </a:fld>
            <a:endParaRPr lang="ru-RU"/>
          </a:p>
        </p:txBody>
      </p:sp>
    </p:spTree>
    <p:extLst>
      <p:ext uri="{BB962C8B-B14F-4D97-AF65-F5344CB8AC3E}">
        <p14:creationId xmlns:p14="http://schemas.microsoft.com/office/powerpoint/2010/main" val="376987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NON-INVASIVE NEUROSTIMULATION DEVICES Supraorbital nerve stimulation and the Cefaly device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trigeminovascular</a:t>
            </a:r>
            <a:r>
              <a:rPr lang="en-US" sz="1200" kern="1200" dirty="0" smtClean="0">
                <a:solidFill>
                  <a:schemeClr val="tx1"/>
                </a:solidFill>
                <a:effectLst/>
                <a:latin typeface="+mn-lt"/>
                <a:ea typeface="+mn-ea"/>
                <a:cs typeface="+mn-cs"/>
              </a:rPr>
              <a:t> system has a crucial role in head pain.5 The supraorbital nerve is a branch of the first division of the trigeminal nerve. Transcutaneous supraorbital nerve stimulation has been developed as a potential treatment for headache. The Cefaly device is an external transcutaneous supraorbital nerve stimulator that is battery powered and applied to the forehead using a headband-like device (figure 2).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Non-invasive supraorbital nerve stimulation. (A) and (B) show how a patient would use the Cefaly device to deliver preventative treatment for migraine. Image published with permission of individual.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Box 2 outlines a preventative regimen involving preset stimulation sessions to be used daily. As with all migraine preventatives, treatment must continue for 3 months before assessing efficacy, so encouraging treatment adherence is important. The manufacturers have a preprogrammed 20 min session ‘acute setting’ for terminating a migraine attack, despite there being no evidence to support its use in acute migraine. </a:t>
            </a: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75F85326-6277-8E4A-B7DF-5D3414A5A32F}" type="slidenum">
              <a:rPr lang="ru-RU" smtClean="0"/>
              <a:t>33</a:t>
            </a:fld>
            <a:endParaRPr lang="ru-RU"/>
          </a:p>
        </p:txBody>
      </p:sp>
    </p:spTree>
    <p:extLst>
      <p:ext uri="{BB962C8B-B14F-4D97-AF65-F5344CB8AC3E}">
        <p14:creationId xmlns:p14="http://schemas.microsoft.com/office/powerpoint/2010/main" val="325300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FC3D77-5972-C745-8C2D-85F236684317}" type="datetimeFigureOut">
              <a:rPr lang="ru-RU" smtClean="0"/>
              <a:t>30.04.2019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55B9AE-4523-A247-8404-1F10B2DEDC77}" type="slidenum">
              <a:rPr lang="ru-RU" smtClean="0"/>
              <a:t>‹#›</a:t>
            </a:fld>
            <a:endParaRPr lang="ru-RU"/>
          </a:p>
        </p:txBody>
      </p:sp>
    </p:spTree>
    <p:extLst>
      <p:ext uri="{BB962C8B-B14F-4D97-AF65-F5344CB8AC3E}">
        <p14:creationId xmlns:p14="http://schemas.microsoft.com/office/powerpoint/2010/main" val="315412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FC3D77-5972-C745-8C2D-85F236684317}" type="datetimeFigureOut">
              <a:rPr lang="ru-RU" smtClean="0"/>
              <a:t>30.04.2019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55B9AE-4523-A247-8404-1F10B2DEDC77}" type="slidenum">
              <a:rPr lang="ru-RU" smtClean="0"/>
              <a:t>‹#›</a:t>
            </a:fld>
            <a:endParaRPr lang="ru-RU"/>
          </a:p>
        </p:txBody>
      </p:sp>
    </p:spTree>
    <p:extLst>
      <p:ext uri="{BB962C8B-B14F-4D97-AF65-F5344CB8AC3E}">
        <p14:creationId xmlns:p14="http://schemas.microsoft.com/office/powerpoint/2010/main" val="283958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FC3D77-5972-C745-8C2D-85F236684317}" type="datetimeFigureOut">
              <a:rPr lang="ru-RU" smtClean="0"/>
              <a:t>30.04.2019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55B9AE-4523-A247-8404-1F10B2DEDC77}" type="slidenum">
              <a:rPr lang="ru-RU" smtClean="0"/>
              <a:t>‹#›</a:t>
            </a:fld>
            <a:endParaRPr lang="ru-RU"/>
          </a:p>
        </p:txBody>
      </p:sp>
    </p:spTree>
    <p:extLst>
      <p:ext uri="{BB962C8B-B14F-4D97-AF65-F5344CB8AC3E}">
        <p14:creationId xmlns:p14="http://schemas.microsoft.com/office/powerpoint/2010/main" val="105847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FC3D77-5972-C745-8C2D-85F236684317}" type="datetimeFigureOut">
              <a:rPr lang="ru-RU" smtClean="0"/>
              <a:t>30.04.2019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55B9AE-4523-A247-8404-1F10B2DEDC77}" type="slidenum">
              <a:rPr lang="ru-RU" smtClean="0"/>
              <a:t>‹#›</a:t>
            </a:fld>
            <a:endParaRPr lang="ru-RU"/>
          </a:p>
        </p:txBody>
      </p:sp>
    </p:spTree>
    <p:extLst>
      <p:ext uri="{BB962C8B-B14F-4D97-AF65-F5344CB8AC3E}">
        <p14:creationId xmlns:p14="http://schemas.microsoft.com/office/powerpoint/2010/main" val="188136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9FC3D77-5972-C745-8C2D-85F236684317}" type="datetimeFigureOut">
              <a:rPr lang="ru-RU" smtClean="0"/>
              <a:t>30.04.2019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55B9AE-4523-A247-8404-1F10B2DEDC77}" type="slidenum">
              <a:rPr lang="ru-RU" smtClean="0"/>
              <a:t>‹#›</a:t>
            </a:fld>
            <a:endParaRPr lang="ru-RU"/>
          </a:p>
        </p:txBody>
      </p:sp>
    </p:spTree>
    <p:extLst>
      <p:ext uri="{BB962C8B-B14F-4D97-AF65-F5344CB8AC3E}">
        <p14:creationId xmlns:p14="http://schemas.microsoft.com/office/powerpoint/2010/main" val="388923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9FC3D77-5972-C745-8C2D-85F236684317}" type="datetimeFigureOut">
              <a:rPr lang="ru-RU" smtClean="0"/>
              <a:t>30.04.2019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55B9AE-4523-A247-8404-1F10B2DEDC77}" type="slidenum">
              <a:rPr lang="ru-RU" smtClean="0"/>
              <a:t>‹#›</a:t>
            </a:fld>
            <a:endParaRPr lang="ru-RU"/>
          </a:p>
        </p:txBody>
      </p:sp>
    </p:spTree>
    <p:extLst>
      <p:ext uri="{BB962C8B-B14F-4D97-AF65-F5344CB8AC3E}">
        <p14:creationId xmlns:p14="http://schemas.microsoft.com/office/powerpoint/2010/main" val="70652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9FC3D77-5972-C745-8C2D-85F236684317}" type="datetimeFigureOut">
              <a:rPr lang="ru-RU" smtClean="0"/>
              <a:t>30.04.2019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55B9AE-4523-A247-8404-1F10B2DEDC77}" type="slidenum">
              <a:rPr lang="ru-RU" smtClean="0"/>
              <a:t>‹#›</a:t>
            </a:fld>
            <a:endParaRPr lang="ru-RU"/>
          </a:p>
        </p:txBody>
      </p:sp>
    </p:spTree>
    <p:extLst>
      <p:ext uri="{BB962C8B-B14F-4D97-AF65-F5344CB8AC3E}">
        <p14:creationId xmlns:p14="http://schemas.microsoft.com/office/powerpoint/2010/main" val="416198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9FC3D77-5972-C745-8C2D-85F236684317}" type="datetimeFigureOut">
              <a:rPr lang="ru-RU" smtClean="0"/>
              <a:t>30.04.2019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55B9AE-4523-A247-8404-1F10B2DEDC77}" type="slidenum">
              <a:rPr lang="ru-RU" smtClean="0"/>
              <a:t>‹#›</a:t>
            </a:fld>
            <a:endParaRPr lang="ru-RU"/>
          </a:p>
        </p:txBody>
      </p:sp>
    </p:spTree>
    <p:extLst>
      <p:ext uri="{BB962C8B-B14F-4D97-AF65-F5344CB8AC3E}">
        <p14:creationId xmlns:p14="http://schemas.microsoft.com/office/powerpoint/2010/main" val="48067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FC3D77-5972-C745-8C2D-85F236684317}" type="datetimeFigureOut">
              <a:rPr lang="ru-RU" smtClean="0"/>
              <a:t>30.04.2019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55B9AE-4523-A247-8404-1F10B2DEDC77}" type="slidenum">
              <a:rPr lang="ru-RU" smtClean="0"/>
              <a:t>‹#›</a:t>
            </a:fld>
            <a:endParaRPr lang="ru-RU"/>
          </a:p>
        </p:txBody>
      </p:sp>
    </p:spTree>
    <p:extLst>
      <p:ext uri="{BB962C8B-B14F-4D97-AF65-F5344CB8AC3E}">
        <p14:creationId xmlns:p14="http://schemas.microsoft.com/office/powerpoint/2010/main" val="286002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A9FC3D77-5972-C745-8C2D-85F236684317}" type="datetimeFigureOut">
              <a:rPr lang="ru-RU" smtClean="0"/>
              <a:t>30.04.2019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55B9AE-4523-A247-8404-1F10B2DEDC77}" type="slidenum">
              <a:rPr lang="ru-RU" smtClean="0"/>
              <a:t>‹#›</a:t>
            </a:fld>
            <a:endParaRPr lang="ru-RU"/>
          </a:p>
        </p:txBody>
      </p:sp>
    </p:spTree>
    <p:extLst>
      <p:ext uri="{BB962C8B-B14F-4D97-AF65-F5344CB8AC3E}">
        <p14:creationId xmlns:p14="http://schemas.microsoft.com/office/powerpoint/2010/main" val="288234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A9FC3D77-5972-C745-8C2D-85F236684317}" type="datetimeFigureOut">
              <a:rPr lang="ru-RU" smtClean="0"/>
              <a:t>30.04.2019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55B9AE-4523-A247-8404-1F10B2DEDC77}" type="slidenum">
              <a:rPr lang="ru-RU" smtClean="0"/>
              <a:t>‹#›</a:t>
            </a:fld>
            <a:endParaRPr lang="ru-RU"/>
          </a:p>
        </p:txBody>
      </p:sp>
    </p:spTree>
    <p:extLst>
      <p:ext uri="{BB962C8B-B14F-4D97-AF65-F5344CB8AC3E}">
        <p14:creationId xmlns:p14="http://schemas.microsoft.com/office/powerpoint/2010/main" val="279192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FC3D77-5972-C745-8C2D-85F236684317}" type="datetimeFigureOut">
              <a:rPr lang="ru-RU" smtClean="0"/>
              <a:t>30.04.2019</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55B9AE-4523-A247-8404-1F10B2DEDC77}" type="slidenum">
              <a:rPr lang="ru-RU" smtClean="0"/>
              <a:t>‹#›</a:t>
            </a:fld>
            <a:endParaRPr lang="ru-RU"/>
          </a:p>
        </p:txBody>
      </p:sp>
    </p:spTree>
    <p:extLst>
      <p:ext uri="{BB962C8B-B14F-4D97-AF65-F5344CB8AC3E}">
        <p14:creationId xmlns:p14="http://schemas.microsoft.com/office/powerpoint/2010/main" val="364067175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faly.r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274422" y="1481499"/>
            <a:ext cx="4401662" cy="1470025"/>
          </a:xfrm>
        </p:spPr>
        <p:txBody>
          <a:bodyPr/>
          <a:lstStyle/>
          <a:p>
            <a:r>
              <a:rPr lang="ru-RU" sz="3600" dirty="0" smtClean="0"/>
              <a:t>Доказательная база Cefaly</a:t>
            </a:r>
            <a:endParaRPr lang="ru-RU" sz="2400" dirty="0"/>
          </a:p>
        </p:txBody>
      </p:sp>
      <p:pic>
        <p:nvPicPr>
          <p:cNvPr id="8" name="Рисунок 7"/>
          <p:cNvPicPr>
            <a:picLocks noChangeAspect="1"/>
          </p:cNvPicPr>
          <p:nvPr/>
        </p:nvPicPr>
        <p:blipFill>
          <a:blip r:embed="rId3"/>
          <a:stretch>
            <a:fillRect/>
          </a:stretch>
        </p:blipFill>
        <p:spPr>
          <a:xfrm>
            <a:off x="4676084" y="914400"/>
            <a:ext cx="4304630" cy="4788121"/>
          </a:xfrm>
          <a:prstGeom prst="rect">
            <a:avLst/>
          </a:prstGeom>
        </p:spPr>
      </p:pic>
      <p:sp>
        <p:nvSpPr>
          <p:cNvPr id="10" name="Подзаголовок 2"/>
          <p:cNvSpPr>
            <a:spLocks noGrp="1"/>
          </p:cNvSpPr>
          <p:nvPr>
            <p:ph type="subTitle" idx="1"/>
          </p:nvPr>
        </p:nvSpPr>
        <p:spPr>
          <a:xfrm>
            <a:off x="-1156771" y="3080657"/>
            <a:ext cx="7241885" cy="2513539"/>
          </a:xfrm>
        </p:spPr>
        <p:txBody>
          <a:bodyPr>
            <a:normAutofit/>
          </a:bodyPr>
          <a:lstStyle/>
          <a:p>
            <a:endParaRPr lang="ru-RU" dirty="0" smtClean="0"/>
          </a:p>
          <a:p>
            <a:endParaRPr lang="ru-RU" dirty="0" smtClean="0"/>
          </a:p>
          <a:p>
            <a:r>
              <a:rPr lang="ru-RU" dirty="0" smtClean="0"/>
              <a:t>Медицинский прибор </a:t>
            </a:r>
          </a:p>
          <a:p>
            <a:r>
              <a:rPr lang="ru-RU" dirty="0" smtClean="0"/>
              <a:t>для терапии и профилактики мигрени</a:t>
            </a:r>
            <a:endParaRPr lang="en-US" dirty="0" smtClean="0"/>
          </a:p>
          <a:p>
            <a:endParaRPr lang="en-US" dirty="0"/>
          </a:p>
          <a:p>
            <a:endParaRPr lang="en-US" dirty="0" smtClean="0"/>
          </a:p>
          <a:p>
            <a:r>
              <a:rPr lang="en-US" dirty="0" smtClean="0">
                <a:hlinkClick r:id="rId4"/>
              </a:rPr>
              <a:t>www.cefaly.ru</a:t>
            </a:r>
            <a:r>
              <a:rPr lang="en-US" dirty="0" smtClean="0"/>
              <a:t> </a:t>
            </a:r>
            <a:endParaRPr lang="ru-RU" dirty="0"/>
          </a:p>
        </p:txBody>
      </p:sp>
    </p:spTree>
    <p:extLst>
      <p:ext uri="{BB962C8B-B14F-4D97-AF65-F5344CB8AC3E}">
        <p14:creationId xmlns:p14="http://schemas.microsoft.com/office/powerpoint/2010/main" val="2431330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107576"/>
            <a:ext cx="9143999" cy="956049"/>
          </a:xfrm>
        </p:spPr>
        <p:txBody>
          <a:bodyPr/>
          <a:lstStyle/>
          <a:p>
            <a:pPr algn="ctr"/>
            <a:r>
              <a:rPr lang="ru-RU" sz="2800" dirty="0" err="1" smtClean="0"/>
              <a:t>Чрескожная</a:t>
            </a:r>
            <a:r>
              <a:rPr lang="ru-RU" sz="2800" dirty="0" smtClean="0"/>
              <a:t> </a:t>
            </a:r>
            <a:r>
              <a:rPr lang="ru-RU" sz="2800" dirty="0" err="1" smtClean="0"/>
              <a:t>нейростимуляция</a:t>
            </a:r>
            <a:r>
              <a:rPr lang="ru-RU" sz="2800" dirty="0" smtClean="0"/>
              <a:t> </a:t>
            </a:r>
            <a:r>
              <a:rPr lang="ru-RU" sz="2800" dirty="0" err="1" smtClean="0"/>
              <a:t>супраорбитального</a:t>
            </a:r>
            <a:r>
              <a:rPr lang="ru-RU" sz="2800" dirty="0" smtClean="0"/>
              <a:t> нерва у </a:t>
            </a:r>
            <a:r>
              <a:rPr lang="en-US" sz="2800" dirty="0" smtClean="0"/>
              <a:t>“</a:t>
            </a:r>
            <a:r>
              <a:rPr lang="en-US" sz="2800" dirty="0"/>
              <a:t>de novo” </a:t>
            </a:r>
            <a:r>
              <a:rPr lang="ru-RU" sz="2800" dirty="0" smtClean="0"/>
              <a:t>пациентов с мигренью с аурой</a:t>
            </a:r>
            <a:endParaRPr lang="en-US" sz="2800" dirty="0"/>
          </a:p>
        </p:txBody>
      </p:sp>
      <p:sp>
        <p:nvSpPr>
          <p:cNvPr id="6" name="Прямоугольник 5"/>
          <p:cNvSpPr/>
          <p:nvPr/>
        </p:nvSpPr>
        <p:spPr>
          <a:xfrm>
            <a:off x="3603625" y="6519446"/>
            <a:ext cx="5540375" cy="338554"/>
          </a:xfrm>
          <a:prstGeom prst="rect">
            <a:avLst/>
          </a:prstGeom>
        </p:spPr>
        <p:txBody>
          <a:bodyPr wrap="square">
            <a:spAutoFit/>
          </a:bodyPr>
          <a:lstStyle/>
          <a:p>
            <a:r>
              <a:rPr lang="en-US" sz="1600" dirty="0"/>
              <a:t>Russo et al. The Journal of Headache and Pain (2015) 16:69 </a:t>
            </a:r>
          </a:p>
        </p:txBody>
      </p:sp>
      <p:sp>
        <p:nvSpPr>
          <p:cNvPr id="4" name="Прямоугольник 3"/>
          <p:cNvSpPr/>
          <p:nvPr/>
        </p:nvSpPr>
        <p:spPr>
          <a:xfrm>
            <a:off x="364957" y="1112276"/>
            <a:ext cx="8516274" cy="1200328"/>
          </a:xfrm>
          <a:prstGeom prst="rect">
            <a:avLst/>
          </a:prstGeom>
        </p:spPr>
        <p:txBody>
          <a:bodyPr wrap="square">
            <a:spAutoFit/>
          </a:bodyPr>
          <a:lstStyle/>
          <a:p>
            <a:r>
              <a:rPr lang="ru-RU" sz="2400" baseline="30000" dirty="0" smtClean="0"/>
              <a:t>а.</a:t>
            </a:r>
            <a:r>
              <a:rPr lang="ru-RU" sz="2400" dirty="0" smtClean="0"/>
              <a:t> </a:t>
            </a:r>
            <a:r>
              <a:rPr lang="ru-RU" sz="2400" baseline="30000" dirty="0" smtClean="0"/>
              <a:t>Значительное снижение тяжести головной боли </a:t>
            </a:r>
            <a:r>
              <a:rPr lang="en-US" sz="2400" baseline="30000" dirty="0" smtClean="0"/>
              <a:t>(</a:t>
            </a:r>
            <a:r>
              <a:rPr lang="en-US" sz="2400" baseline="30000" dirty="0"/>
              <a:t>p = 0.002); </a:t>
            </a:r>
            <a:endParaRPr lang="ru-RU" sz="2400" baseline="30000" dirty="0" smtClean="0"/>
          </a:p>
          <a:p>
            <a:r>
              <a:rPr lang="en-US" sz="2400" baseline="30000" dirty="0" smtClean="0"/>
              <a:t>b </a:t>
            </a:r>
            <a:r>
              <a:rPr lang="ru-RU" sz="2400" baseline="30000" dirty="0" smtClean="0"/>
              <a:t>Снижение </a:t>
            </a:r>
            <a:r>
              <a:rPr lang="en-US" sz="2400" baseline="30000" dirty="0" smtClean="0"/>
              <a:t>HIT</a:t>
            </a:r>
            <a:r>
              <a:rPr lang="en-US" sz="2400" baseline="30000" dirty="0"/>
              <a:t>-6 </a:t>
            </a:r>
            <a:r>
              <a:rPr lang="en-US" sz="2400" baseline="30000" dirty="0" smtClean="0"/>
              <a:t>(</a:t>
            </a:r>
            <a:r>
              <a:rPr lang="en-US" sz="2400" baseline="30000" dirty="0"/>
              <a:t>p &lt; 0.001</a:t>
            </a:r>
            <a:r>
              <a:rPr lang="en-US" sz="2400" baseline="30000" dirty="0" smtClean="0"/>
              <a:t>)</a:t>
            </a:r>
            <a:r>
              <a:rPr lang="ru-RU" sz="2400" baseline="30000" dirty="0" smtClean="0"/>
              <a:t>.</a:t>
            </a:r>
          </a:p>
          <a:p>
            <a:r>
              <a:rPr lang="ru-RU" sz="2400" baseline="30000" dirty="0" smtClean="0"/>
              <a:t>С. Снижение потребления ЛС для купирования в месяц: всего </a:t>
            </a:r>
            <a:r>
              <a:rPr lang="en-US" sz="2400" baseline="30000" dirty="0" smtClean="0"/>
              <a:t>(</a:t>
            </a:r>
            <a:r>
              <a:rPr lang="en-US" sz="2400" baseline="30000" dirty="0"/>
              <a:t>p &lt; 0.001), </a:t>
            </a:r>
            <a:r>
              <a:rPr lang="ru-RU" sz="2400" baseline="30000" dirty="0" smtClean="0"/>
              <a:t>НПВП </a:t>
            </a:r>
            <a:r>
              <a:rPr lang="en-US" sz="2400" baseline="30000" dirty="0" smtClean="0"/>
              <a:t>(</a:t>
            </a:r>
            <a:r>
              <a:rPr lang="en-US" sz="2400" baseline="30000" dirty="0"/>
              <a:t>p = 0.02), </a:t>
            </a:r>
            <a:r>
              <a:rPr lang="ru-RU" sz="2400" baseline="30000" dirty="0" err="1" smtClean="0"/>
              <a:t>триптанов</a:t>
            </a:r>
            <a:r>
              <a:rPr lang="ru-RU" sz="2400" baseline="30000" dirty="0" smtClean="0"/>
              <a:t> </a:t>
            </a:r>
            <a:r>
              <a:rPr lang="en-US" sz="2400" baseline="30000" dirty="0" smtClean="0"/>
              <a:t>(</a:t>
            </a:r>
            <a:r>
              <a:rPr lang="en-US" sz="2400" baseline="30000" dirty="0"/>
              <a:t>p = 0.04)</a:t>
            </a:r>
            <a:endParaRPr lang="ru-RU" sz="2400" dirty="0"/>
          </a:p>
        </p:txBody>
      </p:sp>
      <p:pic>
        <p:nvPicPr>
          <p:cNvPr id="5" name="Изображение 4" descr="Без названия.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332" y="2286488"/>
            <a:ext cx="5263292" cy="4232957"/>
          </a:xfrm>
          <a:prstGeom prst="rect">
            <a:avLst/>
          </a:prstGeom>
        </p:spPr>
      </p:pic>
    </p:spTree>
    <p:extLst>
      <p:ext uri="{BB962C8B-B14F-4D97-AF65-F5344CB8AC3E}">
        <p14:creationId xmlns:p14="http://schemas.microsoft.com/office/powerpoint/2010/main" val="4094524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549275" y="504451"/>
            <a:ext cx="8042276" cy="1336956"/>
          </a:xfrm>
        </p:spPr>
        <p:txBody>
          <a:bodyPr/>
          <a:lstStyle/>
          <a:p>
            <a:pPr algn="ctr"/>
            <a:r>
              <a:rPr lang="ru-RU" sz="2800" dirty="0" err="1" smtClean="0"/>
              <a:t>Чрескожная</a:t>
            </a:r>
            <a:r>
              <a:rPr lang="ru-RU" sz="2800" dirty="0" smtClean="0"/>
              <a:t> </a:t>
            </a:r>
            <a:r>
              <a:rPr lang="ru-RU" sz="2800" dirty="0" err="1" smtClean="0"/>
              <a:t>нейростимуляция</a:t>
            </a:r>
            <a:r>
              <a:rPr lang="ru-RU" sz="2800" dirty="0" smtClean="0"/>
              <a:t> </a:t>
            </a:r>
            <a:r>
              <a:rPr lang="ru-RU" sz="2800" dirty="0" err="1" smtClean="0"/>
              <a:t>супраорбитального</a:t>
            </a:r>
            <a:r>
              <a:rPr lang="ru-RU" sz="2800" dirty="0" smtClean="0"/>
              <a:t> нерва у </a:t>
            </a:r>
            <a:r>
              <a:rPr lang="en-US" sz="2800" dirty="0" smtClean="0"/>
              <a:t>“</a:t>
            </a:r>
            <a:r>
              <a:rPr lang="en-US" sz="2800" dirty="0"/>
              <a:t>de novo” </a:t>
            </a:r>
            <a:r>
              <a:rPr lang="ru-RU" sz="2800" dirty="0" smtClean="0"/>
              <a:t>пациентов с мигренью с аурой</a:t>
            </a:r>
            <a:br>
              <a:rPr lang="ru-RU" sz="2800" dirty="0" smtClean="0"/>
            </a:br>
            <a:r>
              <a:rPr lang="ru-RU" sz="2800" dirty="0" smtClean="0"/>
              <a:t>Выводы</a:t>
            </a:r>
            <a:endParaRPr lang="en-US" sz="2800" dirty="0"/>
          </a:p>
        </p:txBody>
      </p:sp>
      <p:sp>
        <p:nvSpPr>
          <p:cNvPr id="3" name="Содержимое 2"/>
          <p:cNvSpPr>
            <a:spLocks noGrp="1"/>
          </p:cNvSpPr>
          <p:nvPr>
            <p:ph idx="1"/>
          </p:nvPr>
        </p:nvSpPr>
        <p:spPr>
          <a:xfrm>
            <a:off x="549275" y="2176046"/>
            <a:ext cx="8042276" cy="4343400"/>
          </a:xfrm>
        </p:spPr>
        <p:txBody>
          <a:bodyPr>
            <a:normAutofit/>
          </a:bodyPr>
          <a:lstStyle/>
          <a:p>
            <a:r>
              <a:rPr lang="en-US" dirty="0"/>
              <a:t>tSNS </a:t>
            </a:r>
            <a:r>
              <a:rPr lang="ru-RU" dirty="0"/>
              <a:t>с устройством </a:t>
            </a:r>
            <a:r>
              <a:rPr lang="en-US" dirty="0"/>
              <a:t>Cefaly® </a:t>
            </a:r>
            <a:r>
              <a:rPr lang="ru-RU" dirty="0" smtClean="0"/>
              <a:t>эффективна в превентивном лечении МО в отношении снижения частоты приступов, количества дней с ГБ, тяжести ГБ, степени влияния на активность, в снижении потребления симптоматических средств</a:t>
            </a:r>
          </a:p>
          <a:p>
            <a:r>
              <a:rPr lang="en-US" dirty="0" smtClean="0"/>
              <a:t> </a:t>
            </a:r>
            <a:r>
              <a:rPr lang="ru-RU" dirty="0" smtClean="0"/>
              <a:t>Все пациенты продемонстрировали высокий уровень приверженности к лечению и отсутствие ПЭ</a:t>
            </a:r>
            <a:r>
              <a:rPr lang="en-US" dirty="0" smtClean="0"/>
              <a:t>. </a:t>
            </a:r>
            <a:r>
              <a:rPr lang="ru-RU" dirty="0" smtClean="0"/>
              <a:t>Все пациенты высказали пожелание продолжать лечение </a:t>
            </a:r>
            <a:r>
              <a:rPr lang="en-US" dirty="0" smtClean="0"/>
              <a:t>tSNS </a:t>
            </a:r>
            <a:r>
              <a:rPr lang="ru-RU" dirty="0" smtClean="0"/>
              <a:t>даже после окончания исследования</a:t>
            </a:r>
            <a:endParaRPr lang="ru-RU" dirty="0"/>
          </a:p>
        </p:txBody>
      </p:sp>
      <p:sp>
        <p:nvSpPr>
          <p:cNvPr id="6" name="Прямоугольник 5"/>
          <p:cNvSpPr/>
          <p:nvPr/>
        </p:nvSpPr>
        <p:spPr>
          <a:xfrm>
            <a:off x="5066522" y="6519446"/>
            <a:ext cx="4077478" cy="276999"/>
          </a:xfrm>
          <a:prstGeom prst="rect">
            <a:avLst/>
          </a:prstGeom>
        </p:spPr>
        <p:txBody>
          <a:bodyPr wrap="square">
            <a:spAutoFit/>
          </a:bodyPr>
          <a:lstStyle/>
          <a:p>
            <a:r>
              <a:rPr lang="en-US" sz="1200" dirty="0"/>
              <a:t>Russo et al. The Journal of Headache and Pain (2015) 16:69 </a:t>
            </a:r>
          </a:p>
        </p:txBody>
      </p:sp>
    </p:spTree>
    <p:extLst>
      <p:ext uri="{BB962C8B-B14F-4D97-AF65-F5344CB8AC3E}">
        <p14:creationId xmlns:p14="http://schemas.microsoft.com/office/powerpoint/2010/main" val="3847468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396335"/>
            <a:ext cx="9144000" cy="461665"/>
          </a:xfrm>
          <a:prstGeom prst="rect">
            <a:avLst/>
          </a:prstGeom>
        </p:spPr>
        <p:txBody>
          <a:bodyPr wrap="square">
            <a:spAutoFit/>
          </a:bodyPr>
          <a:lstStyle/>
          <a:p>
            <a:r>
              <a:rPr lang="en-US" sz="1200" dirty="0"/>
              <a:t>Jean </a:t>
            </a:r>
            <a:r>
              <a:rPr lang="en-US" sz="1200" dirty="0" err="1"/>
              <a:t>Schoenen</a:t>
            </a:r>
            <a:r>
              <a:rPr lang="en-US" sz="1200" dirty="0"/>
              <a:t>, </a:t>
            </a:r>
            <a:r>
              <a:rPr lang="en-US" sz="1200" dirty="0" smtClean="0"/>
              <a:t>Bart </a:t>
            </a:r>
            <a:r>
              <a:rPr lang="en-US" sz="1200" dirty="0" err="1"/>
              <a:t>Vandersmissen</a:t>
            </a:r>
            <a:r>
              <a:rPr lang="en-US" sz="1200" dirty="0" smtClean="0"/>
              <a:t>, </a:t>
            </a:r>
            <a:r>
              <a:rPr lang="en-US" sz="1200" dirty="0"/>
              <a:t>Sandrine </a:t>
            </a:r>
            <a:r>
              <a:rPr lang="en-US" sz="1200" dirty="0" err="1"/>
              <a:t>Jeangette</a:t>
            </a:r>
            <a:r>
              <a:rPr lang="en-US" sz="1200" dirty="0"/>
              <a:t>, </a:t>
            </a:r>
            <a:r>
              <a:rPr lang="en-US" sz="1200" dirty="0" smtClean="0"/>
              <a:t> </a:t>
            </a:r>
            <a:r>
              <a:rPr lang="en-US" sz="1200" dirty="0"/>
              <a:t>Luc </a:t>
            </a:r>
            <a:r>
              <a:rPr lang="en-US" sz="1200" dirty="0" err="1"/>
              <a:t>Herroelen</a:t>
            </a:r>
            <a:r>
              <a:rPr lang="en-US" sz="1200" dirty="0"/>
              <a:t>, </a:t>
            </a:r>
            <a:r>
              <a:rPr lang="en-US" sz="1200" dirty="0" smtClean="0"/>
              <a:t> </a:t>
            </a:r>
            <a:r>
              <a:rPr lang="en-US" sz="1200" dirty="0"/>
              <a:t>Michel </a:t>
            </a:r>
            <a:r>
              <a:rPr lang="en-US" sz="1200" dirty="0" err="1"/>
              <a:t>Vandenheede</a:t>
            </a:r>
            <a:r>
              <a:rPr lang="en-US" sz="1200" dirty="0" smtClean="0"/>
              <a:t>,</a:t>
            </a:r>
            <a:r>
              <a:rPr lang="ru-RU" sz="1200" dirty="0" smtClean="0"/>
              <a:t> </a:t>
            </a:r>
            <a:r>
              <a:rPr lang="en-US" sz="1200" dirty="0" smtClean="0"/>
              <a:t>Pascale </a:t>
            </a:r>
            <a:r>
              <a:rPr lang="en-US" sz="1200" dirty="0"/>
              <a:t>Gérard, </a:t>
            </a:r>
            <a:r>
              <a:rPr lang="en-US" sz="1200" dirty="0" err="1"/>
              <a:t>Phy</a:t>
            </a:r>
            <a:r>
              <a:rPr lang="en-US" sz="1200" dirty="0"/>
              <a:t> </a:t>
            </a:r>
            <a:r>
              <a:rPr lang="en-US" sz="1200" dirty="0" err="1"/>
              <a:t>Delphine</a:t>
            </a:r>
            <a:r>
              <a:rPr lang="en-US" sz="1200" dirty="0"/>
              <a:t> </a:t>
            </a:r>
            <a:r>
              <a:rPr lang="en-US" sz="1200" dirty="0" smtClean="0"/>
              <a:t>Magis</a:t>
            </a:r>
            <a:r>
              <a:rPr lang="ru-RU" sz="1200" dirty="0" smtClean="0"/>
              <a:t>. </a:t>
            </a:r>
            <a:r>
              <a:rPr lang="ru-RU" sz="1200" dirty="0" err="1" smtClean="0"/>
              <a:t>N</a:t>
            </a:r>
            <a:r>
              <a:rPr lang="en-US" sz="1200" dirty="0" err="1" smtClean="0"/>
              <a:t>eurology</a:t>
            </a:r>
            <a:r>
              <a:rPr lang="en-US" sz="1200" dirty="0"/>
              <a:t>" 2013;80:697–704 </a:t>
            </a:r>
            <a:endParaRPr lang="ru-RU" sz="1200" dirty="0"/>
          </a:p>
        </p:txBody>
      </p:sp>
      <p:sp>
        <p:nvSpPr>
          <p:cNvPr id="5" name="Название 4"/>
          <p:cNvSpPr>
            <a:spLocks noGrp="1"/>
          </p:cNvSpPr>
          <p:nvPr>
            <p:ph type="title"/>
          </p:nvPr>
        </p:nvSpPr>
        <p:spPr>
          <a:xfrm>
            <a:off x="19763" y="264771"/>
            <a:ext cx="9144000" cy="1336956"/>
          </a:xfrm>
        </p:spPr>
        <p:txBody>
          <a:bodyPr>
            <a:normAutofit fontScale="90000"/>
          </a:bodyPr>
          <a:lstStyle/>
          <a:p>
            <a:pPr algn="ctr"/>
            <a:r>
              <a:rPr lang="ru-RU" sz="3600" dirty="0" smtClean="0"/>
              <a:t>Профилактика мигрени </a:t>
            </a:r>
            <a:r>
              <a:rPr lang="ru-RU" sz="3600" dirty="0" err="1" smtClean="0"/>
              <a:t>чрескожной</a:t>
            </a:r>
            <a:r>
              <a:rPr lang="ru-RU" sz="3600" dirty="0" smtClean="0"/>
              <a:t> стимуляцией </a:t>
            </a:r>
            <a:r>
              <a:rPr lang="ru-RU" sz="3600" dirty="0" err="1" smtClean="0"/>
              <a:t>супраорбитального</a:t>
            </a:r>
            <a:r>
              <a:rPr lang="ru-RU" sz="3600" dirty="0" smtClean="0"/>
              <a:t> нерва: </a:t>
            </a:r>
            <a:br>
              <a:rPr lang="ru-RU" sz="3600" dirty="0" smtClean="0"/>
            </a:br>
            <a:r>
              <a:rPr lang="en-US" sz="2200" dirty="0" smtClean="0"/>
              <a:t>PREMICE  </a:t>
            </a:r>
            <a:r>
              <a:rPr lang="ru-RU" sz="2200" dirty="0" smtClean="0"/>
              <a:t>(</a:t>
            </a:r>
            <a:r>
              <a:rPr lang="en-US" sz="2200" dirty="0" err="1" smtClean="0"/>
              <a:t>PREvention</a:t>
            </a:r>
            <a:r>
              <a:rPr lang="en-US" sz="2200" dirty="0" smtClean="0"/>
              <a:t> </a:t>
            </a:r>
            <a:r>
              <a:rPr lang="en-US" sz="2200" dirty="0"/>
              <a:t>of </a:t>
            </a:r>
            <a:r>
              <a:rPr lang="en-US" sz="2200" dirty="0" err="1"/>
              <a:t>MIgraine</a:t>
            </a:r>
            <a:r>
              <a:rPr lang="en-US" sz="2200" dirty="0"/>
              <a:t> using the STS </a:t>
            </a:r>
            <a:r>
              <a:rPr lang="en-US" sz="2200" dirty="0" err="1"/>
              <a:t>Cefaly</a:t>
            </a:r>
            <a:r>
              <a:rPr lang="en-US" sz="2200" dirty="0"/>
              <a:t> </a:t>
            </a:r>
            <a:r>
              <a:rPr lang="en-US" sz="2200" dirty="0" smtClean="0"/>
              <a:t>study</a:t>
            </a:r>
            <a:r>
              <a:rPr lang="ru-RU" sz="2200" dirty="0" smtClean="0"/>
              <a:t>)</a:t>
            </a:r>
            <a:r>
              <a:rPr lang="en-US" sz="2200" dirty="0" smtClean="0"/>
              <a:t> </a:t>
            </a:r>
            <a:endParaRPr lang="ru-RU" sz="2000" dirty="0"/>
          </a:p>
        </p:txBody>
      </p:sp>
      <p:sp>
        <p:nvSpPr>
          <p:cNvPr id="7" name="Прямоугольник 6"/>
          <p:cNvSpPr/>
          <p:nvPr/>
        </p:nvSpPr>
        <p:spPr>
          <a:xfrm>
            <a:off x="206375" y="2103692"/>
            <a:ext cx="8667750" cy="3785652"/>
          </a:xfrm>
          <a:prstGeom prst="rect">
            <a:avLst/>
          </a:prstGeom>
          <a:ln>
            <a:solidFill>
              <a:srgbClr val="FF0000"/>
            </a:solidFill>
          </a:ln>
        </p:spPr>
        <p:txBody>
          <a:bodyPr wrap="square">
            <a:spAutoFit/>
          </a:bodyPr>
          <a:lstStyle/>
          <a:p>
            <a:pPr marL="285750" indent="-285750">
              <a:buFont typeface="Arial"/>
              <a:buChar char="•"/>
            </a:pPr>
            <a:r>
              <a:rPr lang="ru-RU" sz="2400" dirty="0" err="1" smtClean="0"/>
              <a:t>Рандомизированное</a:t>
            </a:r>
            <a:r>
              <a:rPr lang="ru-RU" sz="2400" dirty="0" smtClean="0"/>
              <a:t> </a:t>
            </a:r>
            <a:r>
              <a:rPr lang="ru-RU" sz="2400" dirty="0"/>
              <a:t>двойное слепое </a:t>
            </a:r>
            <a:r>
              <a:rPr lang="ru-RU" sz="2400" dirty="0" smtClean="0"/>
              <a:t>контролируемое (</a:t>
            </a:r>
            <a:r>
              <a:rPr lang="ru-RU" sz="2400" dirty="0" err="1" smtClean="0"/>
              <a:t>sham</a:t>
            </a:r>
            <a:r>
              <a:rPr lang="ru-RU" sz="2400" dirty="0" smtClean="0"/>
              <a:t>) исследование</a:t>
            </a:r>
            <a:r>
              <a:rPr lang="ru-RU" sz="2400" dirty="0"/>
              <a:t>, проведенное в 5 бельгийских клиниках </a:t>
            </a:r>
            <a:r>
              <a:rPr lang="ru-RU" sz="2400" dirty="0" smtClean="0"/>
              <a:t>головной </a:t>
            </a:r>
            <a:r>
              <a:rPr lang="ru-RU" sz="2400" dirty="0"/>
              <a:t>боли. </a:t>
            </a:r>
            <a:endParaRPr lang="ru-RU" sz="2400" dirty="0" smtClean="0"/>
          </a:p>
          <a:p>
            <a:pPr marL="285750" indent="-285750">
              <a:buFont typeface="Arial"/>
              <a:buChar char="•"/>
            </a:pPr>
            <a:r>
              <a:rPr lang="ru-RU" sz="2400" dirty="0" smtClean="0"/>
              <a:t>67 пациентов с </a:t>
            </a:r>
            <a:r>
              <a:rPr lang="ru-RU" sz="2400" dirty="0"/>
              <a:t>не менее чем 2 приступами мигрени </a:t>
            </a:r>
            <a:r>
              <a:rPr lang="ru-RU" sz="2400" dirty="0" smtClean="0"/>
              <a:t>в месяц </a:t>
            </a:r>
          </a:p>
          <a:p>
            <a:pPr marL="285750" indent="-285750">
              <a:buFont typeface="Arial"/>
              <a:buChar char="•"/>
            </a:pPr>
            <a:r>
              <a:rPr lang="ru-RU" sz="2400" dirty="0" smtClean="0"/>
              <a:t>Применение Cefaly ежедневно </a:t>
            </a:r>
            <a:r>
              <a:rPr lang="ru-RU" sz="2400" dirty="0"/>
              <a:t>в течение 20 минут в течение 3 месяцев. </a:t>
            </a:r>
            <a:endParaRPr lang="ru-RU" sz="2400" dirty="0" smtClean="0"/>
          </a:p>
          <a:p>
            <a:pPr marL="285750" indent="-285750">
              <a:buFont typeface="Arial"/>
              <a:buChar char="•"/>
            </a:pPr>
            <a:r>
              <a:rPr lang="ru-RU" sz="2400" dirty="0" smtClean="0"/>
              <a:t>Основными </a:t>
            </a:r>
            <a:r>
              <a:rPr lang="ru-RU" sz="2400" dirty="0"/>
              <a:t>показателями </a:t>
            </a:r>
            <a:r>
              <a:rPr lang="ru-RU" sz="2400" dirty="0" smtClean="0"/>
              <a:t>эффективности </a:t>
            </a:r>
            <a:r>
              <a:rPr lang="ru-RU" sz="2400" dirty="0"/>
              <a:t>были изменения в </a:t>
            </a:r>
            <a:r>
              <a:rPr lang="ru-RU" sz="2400" dirty="0" smtClean="0"/>
              <a:t>количества дней с мигренью в месяц и </a:t>
            </a:r>
            <a:r>
              <a:rPr lang="ru-RU" sz="2400" dirty="0"/>
              <a:t>50</a:t>
            </a:r>
            <a:r>
              <a:rPr lang="ru-RU" sz="2400" dirty="0" smtClean="0"/>
              <a:t>%-</a:t>
            </a:r>
            <a:r>
              <a:rPr lang="ru-RU" sz="2400" dirty="0" err="1" smtClean="0"/>
              <a:t>ный</a:t>
            </a:r>
            <a:r>
              <a:rPr lang="ru-RU" sz="2400" dirty="0" smtClean="0"/>
              <a:t> уровень респондентов.</a:t>
            </a:r>
          </a:p>
          <a:p>
            <a:pPr marL="285750" indent="-285750">
              <a:buFont typeface="Arial"/>
              <a:buChar char="•"/>
            </a:pPr>
            <a:r>
              <a:rPr lang="en-US" sz="2400" dirty="0"/>
              <a:t>Class III evidence </a:t>
            </a:r>
          </a:p>
        </p:txBody>
      </p:sp>
    </p:spTree>
    <p:extLst>
      <p:ext uri="{BB962C8B-B14F-4D97-AF65-F5344CB8AC3E}">
        <p14:creationId xmlns:p14="http://schemas.microsoft.com/office/powerpoint/2010/main" val="964459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396335"/>
            <a:ext cx="9144000" cy="461665"/>
          </a:xfrm>
          <a:prstGeom prst="rect">
            <a:avLst/>
          </a:prstGeom>
        </p:spPr>
        <p:txBody>
          <a:bodyPr wrap="square">
            <a:spAutoFit/>
          </a:bodyPr>
          <a:lstStyle/>
          <a:p>
            <a:r>
              <a:rPr lang="en-US" sz="1200" dirty="0"/>
              <a:t>Jean </a:t>
            </a:r>
            <a:r>
              <a:rPr lang="en-US" sz="1200" dirty="0" err="1"/>
              <a:t>Schoenen</a:t>
            </a:r>
            <a:r>
              <a:rPr lang="en-US" sz="1200" dirty="0"/>
              <a:t>, </a:t>
            </a:r>
            <a:r>
              <a:rPr lang="en-US" sz="1200" dirty="0" smtClean="0"/>
              <a:t>Bart </a:t>
            </a:r>
            <a:r>
              <a:rPr lang="en-US" sz="1200" dirty="0" err="1"/>
              <a:t>Vandersmissen</a:t>
            </a:r>
            <a:r>
              <a:rPr lang="en-US" sz="1200" dirty="0" smtClean="0"/>
              <a:t>, </a:t>
            </a:r>
            <a:r>
              <a:rPr lang="en-US" sz="1200" dirty="0"/>
              <a:t>Sandrine </a:t>
            </a:r>
            <a:r>
              <a:rPr lang="en-US" sz="1200" dirty="0" err="1"/>
              <a:t>Jeangette</a:t>
            </a:r>
            <a:r>
              <a:rPr lang="en-US" sz="1200" dirty="0"/>
              <a:t>, </a:t>
            </a:r>
            <a:r>
              <a:rPr lang="en-US" sz="1200" dirty="0" smtClean="0"/>
              <a:t> </a:t>
            </a:r>
            <a:r>
              <a:rPr lang="en-US" sz="1200" dirty="0"/>
              <a:t>Luc </a:t>
            </a:r>
            <a:r>
              <a:rPr lang="en-US" sz="1200" dirty="0" err="1"/>
              <a:t>Herroelen</a:t>
            </a:r>
            <a:r>
              <a:rPr lang="en-US" sz="1200" dirty="0"/>
              <a:t>, </a:t>
            </a:r>
            <a:r>
              <a:rPr lang="en-US" sz="1200" dirty="0" smtClean="0"/>
              <a:t> </a:t>
            </a:r>
            <a:r>
              <a:rPr lang="en-US" sz="1200" dirty="0"/>
              <a:t>Michel </a:t>
            </a:r>
            <a:r>
              <a:rPr lang="en-US" sz="1200" dirty="0" err="1"/>
              <a:t>Vandenheede</a:t>
            </a:r>
            <a:r>
              <a:rPr lang="en-US" sz="1200" dirty="0" smtClean="0"/>
              <a:t>,</a:t>
            </a:r>
            <a:r>
              <a:rPr lang="ru-RU" sz="1200" dirty="0" smtClean="0"/>
              <a:t> </a:t>
            </a:r>
            <a:r>
              <a:rPr lang="en-US" sz="1200" dirty="0" smtClean="0"/>
              <a:t>Pascale </a:t>
            </a:r>
            <a:r>
              <a:rPr lang="en-US" sz="1200" dirty="0"/>
              <a:t>Gérard, </a:t>
            </a:r>
            <a:r>
              <a:rPr lang="en-US" sz="1200" dirty="0" err="1"/>
              <a:t>Phy</a:t>
            </a:r>
            <a:r>
              <a:rPr lang="en-US" sz="1200" dirty="0"/>
              <a:t> </a:t>
            </a:r>
            <a:r>
              <a:rPr lang="en-US" sz="1200" dirty="0" err="1"/>
              <a:t>Delphine</a:t>
            </a:r>
            <a:r>
              <a:rPr lang="en-US" sz="1200" dirty="0"/>
              <a:t> </a:t>
            </a:r>
            <a:r>
              <a:rPr lang="en-US" sz="1200" dirty="0" smtClean="0"/>
              <a:t>Magis</a:t>
            </a:r>
            <a:r>
              <a:rPr lang="ru-RU" sz="1200" dirty="0" smtClean="0"/>
              <a:t>. </a:t>
            </a:r>
            <a:r>
              <a:rPr lang="ru-RU" sz="1200" dirty="0" err="1" smtClean="0"/>
              <a:t>N</a:t>
            </a:r>
            <a:r>
              <a:rPr lang="en-US" sz="1200" dirty="0" err="1" smtClean="0"/>
              <a:t>eurology</a:t>
            </a:r>
            <a:r>
              <a:rPr lang="en-US" sz="1200" dirty="0"/>
              <a:t>" 2013;80:697–704 </a:t>
            </a:r>
            <a:endParaRPr lang="ru-RU" sz="1200" dirty="0"/>
          </a:p>
        </p:txBody>
      </p:sp>
      <p:pic>
        <p:nvPicPr>
          <p:cNvPr id="2" name="Изображение 1" descr="23Без названия.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272" y="1735494"/>
            <a:ext cx="4405940" cy="4434612"/>
          </a:xfrm>
          <a:prstGeom prst="rect">
            <a:avLst/>
          </a:prstGeom>
        </p:spPr>
      </p:pic>
      <p:pic>
        <p:nvPicPr>
          <p:cNvPr id="3" name="Изображение 2" descr="Без названия.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697885"/>
            <a:ext cx="2285999" cy="872010"/>
          </a:xfrm>
          <a:prstGeom prst="rect">
            <a:avLst/>
          </a:prstGeom>
        </p:spPr>
      </p:pic>
      <p:sp>
        <p:nvSpPr>
          <p:cNvPr id="6" name="Название 4"/>
          <p:cNvSpPr txBox="1">
            <a:spLocks/>
          </p:cNvSpPr>
          <p:nvPr/>
        </p:nvSpPr>
        <p:spPr>
          <a:xfrm>
            <a:off x="19763" y="264771"/>
            <a:ext cx="9144000" cy="133695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ru-RU" sz="3600" smtClean="0"/>
              <a:t>Профилактика мигрени чрескожной стимуляцией супраорбитального нерва: </a:t>
            </a:r>
            <a:br>
              <a:rPr lang="ru-RU" sz="3600" smtClean="0"/>
            </a:br>
            <a:r>
              <a:rPr lang="en-US" sz="2200" smtClean="0"/>
              <a:t>PREMICE  </a:t>
            </a:r>
            <a:r>
              <a:rPr lang="ru-RU" sz="2200" smtClean="0"/>
              <a:t>(</a:t>
            </a:r>
            <a:r>
              <a:rPr lang="en-US" sz="2200" smtClean="0"/>
              <a:t>PREvention of MIgraine using the STS Cefaly study</a:t>
            </a:r>
            <a:r>
              <a:rPr lang="ru-RU" sz="2200" smtClean="0"/>
              <a:t>)</a:t>
            </a:r>
            <a:r>
              <a:rPr lang="en-US" sz="2200" smtClean="0"/>
              <a:t> </a:t>
            </a:r>
            <a:endParaRPr lang="ru-RU" sz="2000" dirty="0"/>
          </a:p>
        </p:txBody>
      </p:sp>
    </p:spTree>
    <p:extLst>
      <p:ext uri="{BB962C8B-B14F-4D97-AF65-F5344CB8AC3E}">
        <p14:creationId xmlns:p14="http://schemas.microsoft.com/office/powerpoint/2010/main" val="2857955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396335"/>
            <a:ext cx="9144000" cy="461665"/>
          </a:xfrm>
          <a:prstGeom prst="rect">
            <a:avLst/>
          </a:prstGeom>
        </p:spPr>
        <p:txBody>
          <a:bodyPr wrap="square">
            <a:spAutoFit/>
          </a:bodyPr>
          <a:lstStyle/>
          <a:p>
            <a:r>
              <a:rPr lang="en-US" sz="1200" dirty="0"/>
              <a:t>Jean </a:t>
            </a:r>
            <a:r>
              <a:rPr lang="en-US" sz="1200" dirty="0" err="1"/>
              <a:t>Schoenen</a:t>
            </a:r>
            <a:r>
              <a:rPr lang="en-US" sz="1200" dirty="0"/>
              <a:t>, </a:t>
            </a:r>
            <a:r>
              <a:rPr lang="en-US" sz="1200" dirty="0" smtClean="0"/>
              <a:t>Bart </a:t>
            </a:r>
            <a:r>
              <a:rPr lang="en-US" sz="1200" dirty="0" err="1"/>
              <a:t>Vandersmissen</a:t>
            </a:r>
            <a:r>
              <a:rPr lang="en-US" sz="1200" dirty="0" smtClean="0"/>
              <a:t>, </a:t>
            </a:r>
            <a:r>
              <a:rPr lang="en-US" sz="1200" dirty="0"/>
              <a:t>Sandrine </a:t>
            </a:r>
            <a:r>
              <a:rPr lang="en-US" sz="1200" dirty="0" err="1"/>
              <a:t>Jeangette</a:t>
            </a:r>
            <a:r>
              <a:rPr lang="en-US" sz="1200" dirty="0"/>
              <a:t>, </a:t>
            </a:r>
            <a:r>
              <a:rPr lang="en-US" sz="1200" dirty="0" smtClean="0"/>
              <a:t> </a:t>
            </a:r>
            <a:r>
              <a:rPr lang="en-US" sz="1200" dirty="0"/>
              <a:t>Luc </a:t>
            </a:r>
            <a:r>
              <a:rPr lang="en-US" sz="1200" dirty="0" err="1"/>
              <a:t>Herroelen</a:t>
            </a:r>
            <a:r>
              <a:rPr lang="en-US" sz="1200" dirty="0"/>
              <a:t>, </a:t>
            </a:r>
            <a:r>
              <a:rPr lang="en-US" sz="1200" dirty="0" smtClean="0"/>
              <a:t> </a:t>
            </a:r>
            <a:r>
              <a:rPr lang="en-US" sz="1200" dirty="0"/>
              <a:t>Michel </a:t>
            </a:r>
            <a:r>
              <a:rPr lang="en-US" sz="1200" dirty="0" err="1"/>
              <a:t>Vandenheede</a:t>
            </a:r>
            <a:r>
              <a:rPr lang="en-US" sz="1200" dirty="0" smtClean="0"/>
              <a:t>,</a:t>
            </a:r>
            <a:r>
              <a:rPr lang="ru-RU" sz="1200" dirty="0" smtClean="0"/>
              <a:t> </a:t>
            </a:r>
            <a:r>
              <a:rPr lang="en-US" sz="1200" dirty="0" smtClean="0"/>
              <a:t>Pascale </a:t>
            </a:r>
            <a:r>
              <a:rPr lang="en-US" sz="1200" dirty="0"/>
              <a:t>Gérard, </a:t>
            </a:r>
            <a:r>
              <a:rPr lang="en-US" sz="1200" dirty="0" err="1"/>
              <a:t>Phy</a:t>
            </a:r>
            <a:r>
              <a:rPr lang="en-US" sz="1200" dirty="0"/>
              <a:t> </a:t>
            </a:r>
            <a:r>
              <a:rPr lang="en-US" sz="1200" dirty="0" err="1"/>
              <a:t>Delphine</a:t>
            </a:r>
            <a:r>
              <a:rPr lang="en-US" sz="1200" dirty="0"/>
              <a:t> </a:t>
            </a:r>
            <a:r>
              <a:rPr lang="en-US" sz="1200" dirty="0" smtClean="0"/>
              <a:t>Magis</a:t>
            </a:r>
            <a:r>
              <a:rPr lang="ru-RU" sz="1200" dirty="0" smtClean="0"/>
              <a:t>. </a:t>
            </a:r>
            <a:r>
              <a:rPr lang="ru-RU" sz="1200" dirty="0" err="1" smtClean="0"/>
              <a:t>N</a:t>
            </a:r>
            <a:r>
              <a:rPr lang="en-US" sz="1200" dirty="0" err="1" smtClean="0"/>
              <a:t>eurology</a:t>
            </a:r>
            <a:r>
              <a:rPr lang="en-US" sz="1200" dirty="0"/>
              <a:t>" 2013;80:697–704 </a:t>
            </a:r>
            <a:endParaRPr lang="ru-RU" sz="1200" dirty="0"/>
          </a:p>
        </p:txBody>
      </p:sp>
      <p:sp>
        <p:nvSpPr>
          <p:cNvPr id="2" name="TextBox 1"/>
          <p:cNvSpPr txBox="1"/>
          <p:nvPr/>
        </p:nvSpPr>
        <p:spPr>
          <a:xfrm>
            <a:off x="-1" y="1677290"/>
            <a:ext cx="4436953" cy="923330"/>
          </a:xfrm>
          <a:prstGeom prst="rect">
            <a:avLst/>
          </a:prstGeom>
          <a:noFill/>
        </p:spPr>
        <p:txBody>
          <a:bodyPr wrap="square" rtlCol="0">
            <a:spAutoFit/>
          </a:bodyPr>
          <a:lstStyle/>
          <a:p>
            <a:pPr algn="ctr"/>
            <a:r>
              <a:rPr lang="ru-RU" dirty="0" smtClean="0"/>
              <a:t>Доля респондентов (пациентов </a:t>
            </a:r>
            <a:r>
              <a:rPr lang="ru-RU" b="1" dirty="0" smtClean="0"/>
              <a:t>с ≥50%  </a:t>
            </a:r>
            <a:r>
              <a:rPr lang="ru-RU" dirty="0" smtClean="0"/>
              <a:t>снижением количества дней с мигренью/</a:t>
            </a:r>
            <a:r>
              <a:rPr lang="ru-RU" dirty="0" err="1" smtClean="0"/>
              <a:t>мес</a:t>
            </a:r>
            <a:r>
              <a:rPr lang="ru-RU" dirty="0" smtClean="0"/>
              <a:t>) </a:t>
            </a:r>
            <a:endParaRPr lang="ru-RU" dirty="0"/>
          </a:p>
        </p:txBody>
      </p:sp>
      <p:graphicFrame>
        <p:nvGraphicFramePr>
          <p:cNvPr id="3" name="Диаграмма 2"/>
          <p:cNvGraphicFramePr/>
          <p:nvPr>
            <p:extLst>
              <p:ext uri="{D42A27DB-BD31-4B8C-83A1-F6EECF244321}">
                <p14:modId xmlns:p14="http://schemas.microsoft.com/office/powerpoint/2010/main" val="104223877"/>
              </p:ext>
            </p:extLst>
          </p:nvPr>
        </p:nvGraphicFramePr>
        <p:xfrm>
          <a:off x="269875" y="3333750"/>
          <a:ext cx="4730750" cy="2730500"/>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4436952" y="1673470"/>
            <a:ext cx="4707046" cy="923330"/>
          </a:xfrm>
          <a:prstGeom prst="rect">
            <a:avLst/>
          </a:prstGeom>
        </p:spPr>
        <p:txBody>
          <a:bodyPr wrap="square">
            <a:spAutoFit/>
          </a:bodyPr>
          <a:lstStyle/>
          <a:p>
            <a:pPr algn="ctr"/>
            <a:r>
              <a:rPr lang="ru-RU" dirty="0" smtClean="0"/>
              <a:t>Доля пациентов с умеренным улучшением (</a:t>
            </a:r>
            <a:r>
              <a:rPr lang="ru-RU" b="1" dirty="0" smtClean="0"/>
              <a:t>≥25%  </a:t>
            </a:r>
            <a:r>
              <a:rPr lang="ru-RU" dirty="0"/>
              <a:t>снижением количества дней с мигренью/</a:t>
            </a:r>
            <a:r>
              <a:rPr lang="ru-RU" dirty="0" err="1"/>
              <a:t>мес</a:t>
            </a:r>
            <a:r>
              <a:rPr lang="ru-RU" dirty="0"/>
              <a:t>) </a:t>
            </a:r>
          </a:p>
        </p:txBody>
      </p:sp>
      <p:graphicFrame>
        <p:nvGraphicFramePr>
          <p:cNvPr id="8" name="Диаграмма 7"/>
          <p:cNvGraphicFramePr/>
          <p:nvPr>
            <p:extLst>
              <p:ext uri="{D42A27DB-BD31-4B8C-83A1-F6EECF244321}">
                <p14:modId xmlns:p14="http://schemas.microsoft.com/office/powerpoint/2010/main" val="3433270703"/>
              </p:ext>
            </p:extLst>
          </p:nvPr>
        </p:nvGraphicFramePr>
        <p:xfrm>
          <a:off x="4875722" y="3370063"/>
          <a:ext cx="3882725" cy="2730500"/>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1088620" y="2828091"/>
            <a:ext cx="820495" cy="307777"/>
          </a:xfrm>
          <a:prstGeom prst="rect">
            <a:avLst/>
          </a:prstGeom>
        </p:spPr>
        <p:txBody>
          <a:bodyPr wrap="none">
            <a:spAutoFit/>
          </a:bodyPr>
          <a:lstStyle/>
          <a:p>
            <a:r>
              <a:rPr lang="ru-RU" sz="1400" dirty="0" smtClean="0"/>
              <a:t>Р=</a:t>
            </a:r>
            <a:r>
              <a:rPr lang="nb-NO" sz="1400" dirty="0" smtClean="0"/>
              <a:t>0.023</a:t>
            </a:r>
            <a:endParaRPr lang="ru-RU" sz="1400" dirty="0"/>
          </a:p>
        </p:txBody>
      </p:sp>
      <p:sp>
        <p:nvSpPr>
          <p:cNvPr id="10" name="Прямоугольник 9"/>
          <p:cNvSpPr/>
          <p:nvPr/>
        </p:nvSpPr>
        <p:spPr>
          <a:xfrm>
            <a:off x="2662380" y="2828091"/>
            <a:ext cx="820495" cy="307777"/>
          </a:xfrm>
          <a:prstGeom prst="rect">
            <a:avLst/>
          </a:prstGeom>
        </p:spPr>
        <p:txBody>
          <a:bodyPr wrap="none">
            <a:spAutoFit/>
          </a:bodyPr>
          <a:lstStyle/>
          <a:p>
            <a:r>
              <a:rPr lang="ru-RU" sz="1400" dirty="0" smtClean="0"/>
              <a:t>Р=</a:t>
            </a:r>
            <a:r>
              <a:rPr lang="nb-NO" sz="1400" dirty="0" smtClean="0"/>
              <a:t>0.0</a:t>
            </a:r>
            <a:r>
              <a:rPr lang="ru-RU" sz="1400" dirty="0" smtClean="0"/>
              <a:t>39</a:t>
            </a:r>
            <a:endParaRPr lang="ru-RU" sz="1400" dirty="0"/>
          </a:p>
        </p:txBody>
      </p:sp>
      <p:sp>
        <p:nvSpPr>
          <p:cNvPr id="11" name="Прямоугольник 10"/>
          <p:cNvSpPr/>
          <p:nvPr/>
        </p:nvSpPr>
        <p:spPr>
          <a:xfrm>
            <a:off x="5682938" y="2849052"/>
            <a:ext cx="723275" cy="307777"/>
          </a:xfrm>
          <a:prstGeom prst="rect">
            <a:avLst/>
          </a:prstGeom>
        </p:spPr>
        <p:txBody>
          <a:bodyPr wrap="none">
            <a:spAutoFit/>
          </a:bodyPr>
          <a:lstStyle/>
          <a:p>
            <a:r>
              <a:rPr lang="ru-RU" sz="1400" dirty="0" smtClean="0"/>
              <a:t>Р=</a:t>
            </a:r>
            <a:r>
              <a:rPr lang="nb-NO" sz="1400" dirty="0" smtClean="0"/>
              <a:t>0.</a:t>
            </a:r>
            <a:r>
              <a:rPr lang="ru-RU" sz="1400" dirty="0" smtClean="0"/>
              <a:t>14</a:t>
            </a:r>
            <a:endParaRPr lang="ru-RU" sz="1400" dirty="0"/>
          </a:p>
        </p:txBody>
      </p:sp>
      <p:sp>
        <p:nvSpPr>
          <p:cNvPr id="12" name="Прямоугольник 11"/>
          <p:cNvSpPr/>
          <p:nvPr/>
        </p:nvSpPr>
        <p:spPr>
          <a:xfrm>
            <a:off x="7431327" y="2796825"/>
            <a:ext cx="820495" cy="307777"/>
          </a:xfrm>
          <a:prstGeom prst="rect">
            <a:avLst/>
          </a:prstGeom>
        </p:spPr>
        <p:txBody>
          <a:bodyPr wrap="none">
            <a:spAutoFit/>
          </a:bodyPr>
          <a:lstStyle/>
          <a:p>
            <a:r>
              <a:rPr lang="ru-RU" sz="1400" dirty="0" smtClean="0"/>
              <a:t>Р=</a:t>
            </a:r>
            <a:r>
              <a:rPr lang="nb-NO" sz="1400" dirty="0" smtClean="0"/>
              <a:t>0.0</a:t>
            </a:r>
            <a:r>
              <a:rPr lang="ru-RU" sz="1400" dirty="0" smtClean="0"/>
              <a:t>19</a:t>
            </a:r>
            <a:endParaRPr lang="ru-RU" sz="1400" dirty="0"/>
          </a:p>
        </p:txBody>
      </p:sp>
      <p:cxnSp>
        <p:nvCxnSpPr>
          <p:cNvPr id="14" name="Прямая соединительная линия 13"/>
          <p:cNvCxnSpPr/>
          <p:nvPr/>
        </p:nvCxnSpPr>
        <p:spPr>
          <a:xfrm flipV="1">
            <a:off x="1204080" y="3370063"/>
            <a:ext cx="0" cy="1538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flipV="1">
            <a:off x="1782125" y="3370063"/>
            <a:ext cx="0" cy="13146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flipV="1">
            <a:off x="1204080" y="3370062"/>
            <a:ext cx="578045" cy="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flipV="1">
            <a:off x="2845926" y="3289757"/>
            <a:ext cx="0" cy="1538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Прямая соединительная линия 22"/>
          <p:cNvCxnSpPr/>
          <p:nvPr/>
        </p:nvCxnSpPr>
        <p:spPr>
          <a:xfrm flipV="1">
            <a:off x="3256173" y="3283673"/>
            <a:ext cx="0" cy="17474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Прямая соединительная линия 24"/>
          <p:cNvCxnSpPr/>
          <p:nvPr/>
        </p:nvCxnSpPr>
        <p:spPr>
          <a:xfrm>
            <a:off x="2845926" y="3289757"/>
            <a:ext cx="41024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Прямая соединительная линия 26"/>
          <p:cNvCxnSpPr/>
          <p:nvPr/>
        </p:nvCxnSpPr>
        <p:spPr>
          <a:xfrm>
            <a:off x="5798398" y="3283673"/>
            <a:ext cx="469417" cy="608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Прямая соединительная линия 29"/>
          <p:cNvCxnSpPr/>
          <p:nvPr/>
        </p:nvCxnSpPr>
        <p:spPr>
          <a:xfrm flipV="1">
            <a:off x="5798398" y="3283673"/>
            <a:ext cx="0" cy="24027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Прямая соединительная линия 31"/>
          <p:cNvCxnSpPr/>
          <p:nvPr/>
        </p:nvCxnSpPr>
        <p:spPr>
          <a:xfrm flipV="1">
            <a:off x="6267815" y="3283673"/>
            <a:ext cx="0" cy="1187195"/>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Прямая соединительная линия 36"/>
          <p:cNvCxnSpPr/>
          <p:nvPr/>
        </p:nvCxnSpPr>
        <p:spPr>
          <a:xfrm flipV="1">
            <a:off x="7546787" y="3135868"/>
            <a:ext cx="0" cy="30777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Прямая соединительная линия 38"/>
          <p:cNvCxnSpPr>
            <a:endCxn id="12" idx="2"/>
          </p:cNvCxnSpPr>
          <p:nvPr/>
        </p:nvCxnSpPr>
        <p:spPr>
          <a:xfrm flipH="1" flipV="1">
            <a:off x="7841575" y="3104602"/>
            <a:ext cx="26182" cy="1366267"/>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Прямая соединительная линия 40"/>
          <p:cNvCxnSpPr/>
          <p:nvPr/>
        </p:nvCxnSpPr>
        <p:spPr>
          <a:xfrm>
            <a:off x="7546787" y="3135868"/>
            <a:ext cx="410248"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Название 4"/>
          <p:cNvSpPr txBox="1">
            <a:spLocks/>
          </p:cNvSpPr>
          <p:nvPr/>
        </p:nvSpPr>
        <p:spPr>
          <a:xfrm>
            <a:off x="19763" y="264771"/>
            <a:ext cx="9144000" cy="133695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ru-RU" sz="3600" smtClean="0"/>
              <a:t>Профилактика мигрени чрескожной стимуляцией супраорбитального нерва: </a:t>
            </a:r>
            <a:br>
              <a:rPr lang="ru-RU" sz="3600" smtClean="0"/>
            </a:br>
            <a:r>
              <a:rPr lang="en-US" sz="2200" smtClean="0"/>
              <a:t>PREMICE  </a:t>
            </a:r>
            <a:r>
              <a:rPr lang="ru-RU" sz="2200" smtClean="0"/>
              <a:t>(</a:t>
            </a:r>
            <a:r>
              <a:rPr lang="en-US" sz="2200" smtClean="0"/>
              <a:t>PREvention of MIgraine using the STS Cefaly study</a:t>
            </a:r>
            <a:r>
              <a:rPr lang="ru-RU" sz="2200" smtClean="0"/>
              <a:t>)</a:t>
            </a:r>
            <a:r>
              <a:rPr lang="en-US" sz="2200" smtClean="0"/>
              <a:t> </a:t>
            </a:r>
            <a:endParaRPr lang="ru-RU" sz="2000" dirty="0"/>
          </a:p>
        </p:txBody>
      </p:sp>
    </p:spTree>
    <p:extLst>
      <p:ext uri="{BB962C8B-B14F-4D97-AF65-F5344CB8AC3E}">
        <p14:creationId xmlns:p14="http://schemas.microsoft.com/office/powerpoint/2010/main" val="185431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396335"/>
            <a:ext cx="9144000" cy="461665"/>
          </a:xfrm>
          <a:prstGeom prst="rect">
            <a:avLst/>
          </a:prstGeom>
        </p:spPr>
        <p:txBody>
          <a:bodyPr wrap="square">
            <a:spAutoFit/>
          </a:bodyPr>
          <a:lstStyle/>
          <a:p>
            <a:r>
              <a:rPr lang="en-US" sz="1200" dirty="0"/>
              <a:t>Jean </a:t>
            </a:r>
            <a:r>
              <a:rPr lang="en-US" sz="1200" dirty="0" err="1"/>
              <a:t>Schoenen</a:t>
            </a:r>
            <a:r>
              <a:rPr lang="en-US" sz="1200" dirty="0"/>
              <a:t>, </a:t>
            </a:r>
            <a:r>
              <a:rPr lang="en-US" sz="1200" dirty="0" smtClean="0"/>
              <a:t>Bart </a:t>
            </a:r>
            <a:r>
              <a:rPr lang="en-US" sz="1200" dirty="0" err="1"/>
              <a:t>Vandersmissen</a:t>
            </a:r>
            <a:r>
              <a:rPr lang="en-US" sz="1200" dirty="0" smtClean="0"/>
              <a:t>, </a:t>
            </a:r>
            <a:r>
              <a:rPr lang="en-US" sz="1200" dirty="0"/>
              <a:t>Sandrine </a:t>
            </a:r>
            <a:r>
              <a:rPr lang="en-US" sz="1200" dirty="0" err="1"/>
              <a:t>Jeangette</a:t>
            </a:r>
            <a:r>
              <a:rPr lang="en-US" sz="1200" dirty="0"/>
              <a:t>, </a:t>
            </a:r>
            <a:r>
              <a:rPr lang="en-US" sz="1200" dirty="0" smtClean="0"/>
              <a:t> </a:t>
            </a:r>
            <a:r>
              <a:rPr lang="en-US" sz="1200" dirty="0"/>
              <a:t>Luc </a:t>
            </a:r>
            <a:r>
              <a:rPr lang="en-US" sz="1200" dirty="0" err="1"/>
              <a:t>Herroelen</a:t>
            </a:r>
            <a:r>
              <a:rPr lang="en-US" sz="1200" dirty="0"/>
              <a:t>, </a:t>
            </a:r>
            <a:r>
              <a:rPr lang="en-US" sz="1200" dirty="0" smtClean="0"/>
              <a:t> </a:t>
            </a:r>
            <a:r>
              <a:rPr lang="en-US" sz="1200" dirty="0"/>
              <a:t>Michel </a:t>
            </a:r>
            <a:r>
              <a:rPr lang="en-US" sz="1200" dirty="0" err="1"/>
              <a:t>Vandenheede</a:t>
            </a:r>
            <a:r>
              <a:rPr lang="en-US" sz="1200" dirty="0" smtClean="0"/>
              <a:t>,</a:t>
            </a:r>
            <a:r>
              <a:rPr lang="ru-RU" sz="1200" dirty="0" smtClean="0"/>
              <a:t> </a:t>
            </a:r>
            <a:r>
              <a:rPr lang="en-US" sz="1200" dirty="0" smtClean="0"/>
              <a:t>Pascale </a:t>
            </a:r>
            <a:r>
              <a:rPr lang="en-US" sz="1200" dirty="0"/>
              <a:t>Gérard, </a:t>
            </a:r>
            <a:r>
              <a:rPr lang="en-US" sz="1200" dirty="0" err="1"/>
              <a:t>Phy</a:t>
            </a:r>
            <a:r>
              <a:rPr lang="en-US" sz="1200" dirty="0"/>
              <a:t> </a:t>
            </a:r>
            <a:r>
              <a:rPr lang="en-US" sz="1200" dirty="0" err="1"/>
              <a:t>Delphine</a:t>
            </a:r>
            <a:r>
              <a:rPr lang="en-US" sz="1200" dirty="0"/>
              <a:t> </a:t>
            </a:r>
            <a:r>
              <a:rPr lang="en-US" sz="1200" dirty="0" smtClean="0"/>
              <a:t>Magis</a:t>
            </a:r>
            <a:r>
              <a:rPr lang="ru-RU" sz="1200" dirty="0" smtClean="0"/>
              <a:t>. </a:t>
            </a:r>
            <a:r>
              <a:rPr lang="ru-RU" sz="1200" dirty="0" err="1" smtClean="0"/>
              <a:t>N</a:t>
            </a:r>
            <a:r>
              <a:rPr lang="en-US" sz="1200" dirty="0" err="1" smtClean="0"/>
              <a:t>eurology</a:t>
            </a:r>
            <a:r>
              <a:rPr lang="en-US" sz="1200" dirty="0"/>
              <a:t>" 2013;80:697–704 </a:t>
            </a:r>
            <a:endParaRPr lang="ru-RU" sz="1200" dirty="0"/>
          </a:p>
        </p:txBody>
      </p:sp>
      <p:pic>
        <p:nvPicPr>
          <p:cNvPr id="3" name="Изображение 2" descr="Без названия.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401" y="36993"/>
            <a:ext cx="1688598" cy="644127"/>
          </a:xfrm>
          <a:prstGeom prst="rect">
            <a:avLst/>
          </a:prstGeom>
        </p:spPr>
      </p:pic>
      <p:sp>
        <p:nvSpPr>
          <p:cNvPr id="6" name="TextBox 5"/>
          <p:cNvSpPr txBox="1"/>
          <p:nvPr/>
        </p:nvSpPr>
        <p:spPr>
          <a:xfrm>
            <a:off x="121644" y="1619128"/>
            <a:ext cx="9022356" cy="369332"/>
          </a:xfrm>
          <a:prstGeom prst="rect">
            <a:avLst/>
          </a:prstGeom>
          <a:noFill/>
        </p:spPr>
        <p:txBody>
          <a:bodyPr wrap="square" rtlCol="0">
            <a:spAutoFit/>
          </a:bodyPr>
          <a:lstStyle/>
          <a:p>
            <a:pPr algn="ctr"/>
            <a:r>
              <a:rPr lang="ru-RU" dirty="0" smtClean="0"/>
              <a:t>Удовлетворенность пациентов лечение через 3 месяца</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1758492407"/>
              </p:ext>
            </p:extLst>
          </p:nvPr>
        </p:nvGraphicFramePr>
        <p:xfrm>
          <a:off x="329885" y="2337243"/>
          <a:ext cx="8560515" cy="1244600"/>
        </p:xfrm>
        <a:graphic>
          <a:graphicData uri="http://schemas.openxmlformats.org/drawingml/2006/table">
            <a:tbl>
              <a:tblPr firstRow="1" bandRow="1">
                <a:tableStyleId>{BC89EF96-8CEA-46FF-86C4-4CE0E7609802}</a:tableStyleId>
              </a:tblPr>
              <a:tblGrid>
                <a:gridCol w="1712103"/>
                <a:gridCol w="1712103"/>
                <a:gridCol w="1712103"/>
                <a:gridCol w="1712103"/>
                <a:gridCol w="1712103"/>
              </a:tblGrid>
              <a:tr h="370840">
                <a:tc>
                  <a:txBody>
                    <a:bodyPr/>
                    <a:lstStyle/>
                    <a:p>
                      <a:endParaRPr lang="ru-RU" dirty="0"/>
                    </a:p>
                  </a:txBody>
                  <a:tcPr/>
                </a:tc>
                <a:tc>
                  <a:txBody>
                    <a:bodyPr/>
                    <a:lstStyle/>
                    <a:p>
                      <a:r>
                        <a:rPr lang="ru-RU" dirty="0" smtClean="0"/>
                        <a:t>Полностью удовлетворен</a:t>
                      </a:r>
                      <a:endParaRPr lang="ru-RU" dirty="0"/>
                    </a:p>
                  </a:txBody>
                  <a:tcPr/>
                </a:tc>
                <a:tc>
                  <a:txBody>
                    <a:bodyPr/>
                    <a:lstStyle/>
                    <a:p>
                      <a:r>
                        <a:rPr lang="ru-RU" dirty="0" smtClean="0"/>
                        <a:t>Вполне удовлетворен</a:t>
                      </a:r>
                      <a:endParaRPr lang="ru-RU" dirty="0"/>
                    </a:p>
                  </a:txBody>
                  <a:tcPr/>
                </a:tc>
                <a:tc>
                  <a:txBody>
                    <a:bodyPr/>
                    <a:lstStyle/>
                    <a:p>
                      <a:r>
                        <a:rPr lang="ru-RU" dirty="0" smtClean="0"/>
                        <a:t>Не удовлетворен</a:t>
                      </a:r>
                      <a:endParaRPr lang="ru-RU" dirty="0"/>
                    </a:p>
                  </a:txBody>
                  <a:tcPr/>
                </a:tc>
                <a:tc>
                  <a:txBody>
                    <a:bodyPr/>
                    <a:lstStyle/>
                    <a:p>
                      <a:r>
                        <a:rPr lang="ru-RU" dirty="0" smtClean="0"/>
                        <a:t>Нет данных</a:t>
                      </a:r>
                      <a:endParaRPr lang="ru-RU" dirty="0"/>
                    </a:p>
                  </a:txBody>
                  <a:tcPr/>
                </a:tc>
              </a:tr>
              <a:tr h="370840">
                <a:tc>
                  <a:txBody>
                    <a:bodyPr/>
                    <a:lstStyle/>
                    <a:p>
                      <a:r>
                        <a:rPr lang="ru-RU" dirty="0" err="1" smtClean="0"/>
                        <a:t>Verum</a:t>
                      </a:r>
                      <a:endParaRPr lang="ru-RU" dirty="0"/>
                    </a:p>
                  </a:txBody>
                  <a:tcPr/>
                </a:tc>
                <a:tc>
                  <a:txBody>
                    <a:bodyPr/>
                    <a:lstStyle/>
                    <a:p>
                      <a:r>
                        <a:rPr lang="ru-RU" dirty="0" smtClean="0"/>
                        <a:t>29,4 (10)</a:t>
                      </a:r>
                      <a:endParaRPr lang="ru-RU" dirty="0"/>
                    </a:p>
                  </a:txBody>
                  <a:tcPr/>
                </a:tc>
                <a:tc>
                  <a:txBody>
                    <a:bodyPr/>
                    <a:lstStyle/>
                    <a:p>
                      <a:r>
                        <a:rPr lang="ru-RU" dirty="0" smtClean="0"/>
                        <a:t>41,2 (14)</a:t>
                      </a:r>
                      <a:endParaRPr lang="ru-RU" dirty="0"/>
                    </a:p>
                  </a:txBody>
                  <a:tcPr/>
                </a:tc>
                <a:tc>
                  <a:txBody>
                    <a:bodyPr/>
                    <a:lstStyle/>
                    <a:p>
                      <a:r>
                        <a:rPr lang="ru-RU" dirty="0" smtClean="0"/>
                        <a:t>21,2 (7)</a:t>
                      </a:r>
                      <a:endParaRPr lang="ru-RU" dirty="0"/>
                    </a:p>
                  </a:txBody>
                  <a:tcPr/>
                </a:tc>
                <a:tc>
                  <a:txBody>
                    <a:bodyPr/>
                    <a:lstStyle/>
                    <a:p>
                      <a:r>
                        <a:rPr lang="ru-RU" dirty="0" smtClean="0"/>
                        <a:t>8,8 (3)</a:t>
                      </a:r>
                      <a:endParaRPr lang="ru-RU" dirty="0"/>
                    </a:p>
                  </a:txBody>
                  <a:tcPr/>
                </a:tc>
              </a:tr>
              <a:tr h="370840">
                <a:tc>
                  <a:txBody>
                    <a:bodyPr/>
                    <a:lstStyle/>
                    <a:p>
                      <a:r>
                        <a:rPr lang="ru-RU" dirty="0" err="1" smtClean="0"/>
                        <a:t>Sham</a:t>
                      </a:r>
                      <a:endParaRPr lang="ru-RU" dirty="0"/>
                    </a:p>
                  </a:txBody>
                  <a:tcPr/>
                </a:tc>
                <a:tc>
                  <a:txBody>
                    <a:bodyPr/>
                    <a:lstStyle/>
                    <a:p>
                      <a:r>
                        <a:rPr lang="ru-RU" dirty="0" smtClean="0"/>
                        <a:t>18,2 (6)</a:t>
                      </a:r>
                      <a:endParaRPr lang="ru-RU" dirty="0"/>
                    </a:p>
                  </a:txBody>
                  <a:tcPr/>
                </a:tc>
                <a:tc>
                  <a:txBody>
                    <a:bodyPr/>
                    <a:lstStyle/>
                    <a:p>
                      <a:r>
                        <a:rPr lang="ru-RU" dirty="0" smtClean="0"/>
                        <a:t>21,2 (7)</a:t>
                      </a:r>
                      <a:endParaRPr lang="ru-RU" dirty="0"/>
                    </a:p>
                  </a:txBody>
                  <a:tcPr/>
                </a:tc>
                <a:tc>
                  <a:txBody>
                    <a:bodyPr/>
                    <a:lstStyle/>
                    <a:p>
                      <a:r>
                        <a:rPr lang="ru-RU" dirty="0" smtClean="0"/>
                        <a:t>51,5 (17)</a:t>
                      </a:r>
                      <a:endParaRPr lang="ru-RU" dirty="0"/>
                    </a:p>
                  </a:txBody>
                  <a:tcPr/>
                </a:tc>
                <a:tc>
                  <a:txBody>
                    <a:bodyPr/>
                    <a:lstStyle/>
                    <a:p>
                      <a:r>
                        <a:rPr lang="ru-RU" dirty="0" smtClean="0"/>
                        <a:t>9,1 (3)</a:t>
                      </a:r>
                      <a:endParaRPr lang="ru-RU" dirty="0"/>
                    </a:p>
                  </a:txBody>
                  <a:tcPr/>
                </a:tc>
              </a:tr>
            </a:tbl>
          </a:graphicData>
        </a:graphic>
      </p:graphicFrame>
      <p:sp>
        <p:nvSpPr>
          <p:cNvPr id="9" name="Прямоугольник 8"/>
          <p:cNvSpPr/>
          <p:nvPr/>
        </p:nvSpPr>
        <p:spPr>
          <a:xfrm>
            <a:off x="197931" y="4415692"/>
            <a:ext cx="8692469" cy="1477328"/>
          </a:xfrm>
          <a:prstGeom prst="rect">
            <a:avLst/>
          </a:prstGeom>
          <a:ln>
            <a:solidFill>
              <a:srgbClr val="FF0000"/>
            </a:solidFill>
          </a:ln>
        </p:spPr>
        <p:txBody>
          <a:bodyPr wrap="square">
            <a:spAutoFit/>
          </a:bodyPr>
          <a:lstStyle/>
          <a:p>
            <a:pPr marL="285750" indent="-285750">
              <a:buFont typeface="Arial"/>
              <a:buChar char="•"/>
            </a:pPr>
            <a:r>
              <a:rPr lang="ru-RU" dirty="0" smtClean="0"/>
              <a:t>Процент полностью и вполне удовлетворенных пациентов был существенно выше в основной группе </a:t>
            </a:r>
            <a:r>
              <a:rPr lang="en-US" dirty="0" smtClean="0"/>
              <a:t>(</a:t>
            </a:r>
            <a:r>
              <a:rPr lang="en-US" dirty="0"/>
              <a:t>70.6%</a:t>
            </a:r>
            <a:r>
              <a:rPr lang="en-US" dirty="0" smtClean="0"/>
              <a:t>)</a:t>
            </a:r>
            <a:r>
              <a:rPr lang="ru-RU" dirty="0" smtClean="0"/>
              <a:t> по сравнению с группой ложной процедуры (</a:t>
            </a:r>
            <a:r>
              <a:rPr lang="en-US" dirty="0" smtClean="0"/>
              <a:t>sham</a:t>
            </a:r>
            <a:r>
              <a:rPr lang="ru-RU" dirty="0" smtClean="0"/>
              <a:t>) (</a:t>
            </a:r>
            <a:r>
              <a:rPr lang="en-US" dirty="0" smtClean="0"/>
              <a:t>39.4</a:t>
            </a:r>
            <a:r>
              <a:rPr lang="en-US" dirty="0"/>
              <a:t>%). </a:t>
            </a:r>
            <a:endParaRPr lang="ru-RU" dirty="0" smtClean="0"/>
          </a:p>
          <a:p>
            <a:pPr marL="285750" indent="-285750">
              <a:buFont typeface="Arial"/>
              <a:buChar char="•"/>
            </a:pPr>
            <a:r>
              <a:rPr lang="ru-RU" dirty="0" smtClean="0"/>
              <a:t>Примерно 1 пациент из 5 не был удовлетворен после эффективной </a:t>
            </a:r>
            <a:r>
              <a:rPr lang="ru-RU" dirty="0" err="1" smtClean="0"/>
              <a:t>нейростимуляции</a:t>
            </a:r>
            <a:r>
              <a:rPr lang="ru-RU" dirty="0" smtClean="0"/>
              <a:t> в сравнении с 1 из 2х в группе сравнения (</a:t>
            </a:r>
            <a:r>
              <a:rPr lang="en-US" dirty="0" smtClean="0"/>
              <a:t>sham</a:t>
            </a:r>
            <a:r>
              <a:rPr lang="ru-RU" dirty="0" smtClean="0"/>
              <a:t>)</a:t>
            </a:r>
            <a:endParaRPr lang="ru-RU" dirty="0"/>
          </a:p>
        </p:txBody>
      </p:sp>
      <p:sp>
        <p:nvSpPr>
          <p:cNvPr id="10" name="Название 4"/>
          <p:cNvSpPr txBox="1">
            <a:spLocks/>
          </p:cNvSpPr>
          <p:nvPr/>
        </p:nvSpPr>
        <p:spPr>
          <a:xfrm>
            <a:off x="19763" y="264771"/>
            <a:ext cx="9144000" cy="133695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ru-RU" sz="3600" smtClean="0"/>
              <a:t>Профилактика мигрени чрескожной стимуляцией супраорбитального нерва: </a:t>
            </a:r>
            <a:br>
              <a:rPr lang="ru-RU" sz="3600" smtClean="0"/>
            </a:br>
            <a:r>
              <a:rPr lang="en-US" sz="2200" smtClean="0"/>
              <a:t>PREMICE  </a:t>
            </a:r>
            <a:r>
              <a:rPr lang="ru-RU" sz="2200" smtClean="0"/>
              <a:t>(</a:t>
            </a:r>
            <a:r>
              <a:rPr lang="en-US" sz="2200" smtClean="0"/>
              <a:t>PREvention of MIgraine using the STS Cefaly study</a:t>
            </a:r>
            <a:r>
              <a:rPr lang="ru-RU" sz="2200" smtClean="0"/>
              <a:t>)</a:t>
            </a:r>
            <a:r>
              <a:rPr lang="en-US" sz="2200" smtClean="0"/>
              <a:t> </a:t>
            </a:r>
            <a:endParaRPr lang="ru-RU" sz="2000" dirty="0"/>
          </a:p>
        </p:txBody>
      </p:sp>
    </p:spTree>
    <p:extLst>
      <p:ext uri="{BB962C8B-B14F-4D97-AF65-F5344CB8AC3E}">
        <p14:creationId xmlns:p14="http://schemas.microsoft.com/office/powerpoint/2010/main" val="4150335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396335"/>
            <a:ext cx="9144000" cy="461665"/>
          </a:xfrm>
          <a:prstGeom prst="rect">
            <a:avLst/>
          </a:prstGeom>
        </p:spPr>
        <p:txBody>
          <a:bodyPr wrap="square">
            <a:spAutoFit/>
          </a:bodyPr>
          <a:lstStyle/>
          <a:p>
            <a:r>
              <a:rPr lang="en-US" sz="1200" dirty="0"/>
              <a:t>Jean </a:t>
            </a:r>
            <a:r>
              <a:rPr lang="en-US" sz="1200" dirty="0" err="1"/>
              <a:t>Schoenen</a:t>
            </a:r>
            <a:r>
              <a:rPr lang="en-US" sz="1200" dirty="0"/>
              <a:t>, </a:t>
            </a:r>
            <a:r>
              <a:rPr lang="en-US" sz="1200" dirty="0" smtClean="0"/>
              <a:t>Bart </a:t>
            </a:r>
            <a:r>
              <a:rPr lang="en-US" sz="1200" dirty="0" err="1"/>
              <a:t>Vandersmissen</a:t>
            </a:r>
            <a:r>
              <a:rPr lang="en-US" sz="1200" dirty="0" smtClean="0"/>
              <a:t>, </a:t>
            </a:r>
            <a:r>
              <a:rPr lang="en-US" sz="1200" dirty="0"/>
              <a:t>Sandrine </a:t>
            </a:r>
            <a:r>
              <a:rPr lang="en-US" sz="1200" dirty="0" err="1"/>
              <a:t>Jeangette</a:t>
            </a:r>
            <a:r>
              <a:rPr lang="en-US" sz="1200" dirty="0"/>
              <a:t>, </a:t>
            </a:r>
            <a:r>
              <a:rPr lang="en-US" sz="1200" dirty="0" smtClean="0"/>
              <a:t> </a:t>
            </a:r>
            <a:r>
              <a:rPr lang="en-US" sz="1200" dirty="0"/>
              <a:t>Luc </a:t>
            </a:r>
            <a:r>
              <a:rPr lang="en-US" sz="1200" dirty="0" err="1"/>
              <a:t>Herroelen</a:t>
            </a:r>
            <a:r>
              <a:rPr lang="en-US" sz="1200" dirty="0"/>
              <a:t>, </a:t>
            </a:r>
            <a:r>
              <a:rPr lang="en-US" sz="1200" dirty="0" smtClean="0"/>
              <a:t> </a:t>
            </a:r>
            <a:r>
              <a:rPr lang="en-US" sz="1200" dirty="0"/>
              <a:t>Michel </a:t>
            </a:r>
            <a:r>
              <a:rPr lang="en-US" sz="1200" dirty="0" err="1"/>
              <a:t>Vandenheede</a:t>
            </a:r>
            <a:r>
              <a:rPr lang="en-US" sz="1200" dirty="0" smtClean="0"/>
              <a:t>,</a:t>
            </a:r>
            <a:r>
              <a:rPr lang="ru-RU" sz="1200" dirty="0" smtClean="0"/>
              <a:t> </a:t>
            </a:r>
            <a:r>
              <a:rPr lang="en-US" sz="1200" dirty="0" smtClean="0"/>
              <a:t>Pascale </a:t>
            </a:r>
            <a:r>
              <a:rPr lang="en-US" sz="1200" dirty="0"/>
              <a:t>Gérard, </a:t>
            </a:r>
            <a:r>
              <a:rPr lang="en-US" sz="1200" dirty="0" err="1"/>
              <a:t>Phy</a:t>
            </a:r>
            <a:r>
              <a:rPr lang="en-US" sz="1200" dirty="0"/>
              <a:t> </a:t>
            </a:r>
            <a:r>
              <a:rPr lang="en-US" sz="1200" dirty="0" err="1"/>
              <a:t>Delphine</a:t>
            </a:r>
            <a:r>
              <a:rPr lang="en-US" sz="1200" dirty="0"/>
              <a:t> </a:t>
            </a:r>
            <a:r>
              <a:rPr lang="en-US" sz="1200" dirty="0" smtClean="0"/>
              <a:t>Magis</a:t>
            </a:r>
            <a:r>
              <a:rPr lang="ru-RU" sz="1200" dirty="0" smtClean="0"/>
              <a:t>. </a:t>
            </a:r>
            <a:r>
              <a:rPr lang="ru-RU" sz="1200" dirty="0" err="1" smtClean="0"/>
              <a:t>N</a:t>
            </a:r>
            <a:r>
              <a:rPr lang="en-US" sz="1200" dirty="0" err="1" smtClean="0"/>
              <a:t>eurology</a:t>
            </a:r>
            <a:r>
              <a:rPr lang="en-US" sz="1200" dirty="0"/>
              <a:t>" 2013;80:697–704 </a:t>
            </a:r>
            <a:endParaRPr lang="ru-RU" sz="1200" dirty="0"/>
          </a:p>
        </p:txBody>
      </p:sp>
      <p:sp>
        <p:nvSpPr>
          <p:cNvPr id="2" name="Содержимое 1"/>
          <p:cNvSpPr>
            <a:spLocks noGrp="1"/>
          </p:cNvSpPr>
          <p:nvPr>
            <p:ph idx="4294967295"/>
          </p:nvPr>
        </p:nvSpPr>
        <p:spPr>
          <a:xfrm>
            <a:off x="492482" y="1827331"/>
            <a:ext cx="8558212" cy="4343400"/>
          </a:xfrm>
        </p:spPr>
        <p:txBody>
          <a:bodyPr>
            <a:normAutofit/>
          </a:bodyPr>
          <a:lstStyle/>
          <a:p>
            <a:r>
              <a:rPr lang="en-US" dirty="0"/>
              <a:t>PREMICE </a:t>
            </a:r>
            <a:r>
              <a:rPr lang="ru-RU" dirty="0" smtClean="0"/>
              <a:t>исследование показало, что </a:t>
            </a:r>
            <a:r>
              <a:rPr lang="ru-RU" dirty="0" err="1" smtClean="0"/>
              <a:t>нейростимуляция</a:t>
            </a:r>
            <a:r>
              <a:rPr lang="ru-RU" dirty="0" smtClean="0"/>
              <a:t>  Cefaly при ежедневном применении эффективна в профилактическом лечении мигрени</a:t>
            </a:r>
          </a:p>
          <a:p>
            <a:r>
              <a:rPr lang="ru-RU" dirty="0" smtClean="0"/>
              <a:t>Применение </a:t>
            </a:r>
            <a:r>
              <a:rPr lang="ru-RU" dirty="0" err="1" smtClean="0"/>
              <a:t>нейростимуляции</a:t>
            </a:r>
            <a:r>
              <a:rPr lang="ru-RU" dirty="0" smtClean="0"/>
              <a:t> с устройством </a:t>
            </a:r>
            <a:r>
              <a:rPr lang="ru-RU" smtClean="0"/>
              <a:t>Cefaly сопровождается </a:t>
            </a:r>
            <a:r>
              <a:rPr lang="ru-RU" dirty="0" smtClean="0"/>
              <a:t>снижением частоты приступов, количества дней с </a:t>
            </a:r>
            <a:r>
              <a:rPr lang="ru-RU" dirty="0" err="1" smtClean="0"/>
              <a:t>мигренозной</a:t>
            </a:r>
            <a:r>
              <a:rPr lang="ru-RU" dirty="0" smtClean="0"/>
              <a:t> ГБ, тяжести ГБ, количества потребляемых купирующих средств </a:t>
            </a:r>
          </a:p>
          <a:p>
            <a:r>
              <a:rPr lang="ru-RU" dirty="0"/>
              <a:t>Применение </a:t>
            </a:r>
            <a:r>
              <a:rPr lang="ru-RU" dirty="0" err="1"/>
              <a:t>нейростимуляции</a:t>
            </a:r>
            <a:r>
              <a:rPr lang="ru-RU" dirty="0"/>
              <a:t> с устройством </a:t>
            </a:r>
            <a:r>
              <a:rPr lang="ru-RU" dirty="0" smtClean="0"/>
              <a:t>Cefaly отличает высокой безопасностью. В процессе исследования PREMISE не было зарегистрировано ни одного ПЭ ни в основной группе, ни в группе сравнения</a:t>
            </a:r>
          </a:p>
        </p:txBody>
      </p:sp>
      <p:sp>
        <p:nvSpPr>
          <p:cNvPr id="6" name="Название 4"/>
          <p:cNvSpPr txBox="1">
            <a:spLocks/>
          </p:cNvSpPr>
          <p:nvPr/>
        </p:nvSpPr>
        <p:spPr>
          <a:xfrm>
            <a:off x="19763" y="264771"/>
            <a:ext cx="9144000" cy="1336956"/>
          </a:xfrm>
          <a:prstGeom prst="rect">
            <a:avLst/>
          </a:prstGeom>
        </p:spPr>
        <p:txBody>
          <a:bodyP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ru-RU" sz="3600" dirty="0" smtClean="0"/>
              <a:t>Профилактика мигрени </a:t>
            </a:r>
            <a:r>
              <a:rPr lang="ru-RU" sz="3600" dirty="0" err="1" smtClean="0"/>
              <a:t>чрескожной</a:t>
            </a:r>
            <a:r>
              <a:rPr lang="ru-RU" sz="3600" dirty="0" smtClean="0"/>
              <a:t> стимуляцией </a:t>
            </a:r>
            <a:r>
              <a:rPr lang="ru-RU" sz="3600" dirty="0" err="1" smtClean="0"/>
              <a:t>супраорбитального</a:t>
            </a:r>
            <a:r>
              <a:rPr lang="ru-RU" sz="3600" dirty="0" smtClean="0"/>
              <a:t> нерва: </a:t>
            </a:r>
            <a:br>
              <a:rPr lang="ru-RU" sz="3600" dirty="0" smtClean="0"/>
            </a:br>
            <a:r>
              <a:rPr lang="en-US" sz="2200" dirty="0" smtClean="0"/>
              <a:t>PREMICE  </a:t>
            </a:r>
            <a:r>
              <a:rPr lang="ru-RU" sz="2200" dirty="0" smtClean="0"/>
              <a:t>(</a:t>
            </a:r>
            <a:r>
              <a:rPr lang="en-US" sz="2200" dirty="0" err="1" smtClean="0"/>
              <a:t>PREvention</a:t>
            </a:r>
            <a:r>
              <a:rPr lang="en-US" sz="2200" dirty="0" smtClean="0"/>
              <a:t> of </a:t>
            </a:r>
            <a:r>
              <a:rPr lang="en-US" sz="2200" dirty="0" err="1" smtClean="0"/>
              <a:t>MIgraine</a:t>
            </a:r>
            <a:r>
              <a:rPr lang="en-US" sz="2200" dirty="0" smtClean="0"/>
              <a:t> using the STS Cefaly study</a:t>
            </a:r>
            <a:r>
              <a:rPr lang="ru-RU" sz="2200" dirty="0" smtClean="0"/>
              <a:t>)</a:t>
            </a:r>
            <a:r>
              <a:rPr lang="en-US" sz="2200" dirty="0" smtClean="0"/>
              <a:t> </a:t>
            </a:r>
            <a:endParaRPr lang="ru-RU" sz="2000" dirty="0"/>
          </a:p>
        </p:txBody>
      </p:sp>
    </p:spTree>
    <p:extLst>
      <p:ext uri="{BB962C8B-B14F-4D97-AF65-F5344CB8AC3E}">
        <p14:creationId xmlns:p14="http://schemas.microsoft.com/office/powerpoint/2010/main" val="2370178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5" y="6488668"/>
            <a:ext cx="9302750" cy="307777"/>
          </a:xfrm>
          <a:prstGeom prst="rect">
            <a:avLst/>
          </a:prstGeom>
        </p:spPr>
        <p:txBody>
          <a:bodyPr wrap="square">
            <a:spAutoFit/>
          </a:bodyPr>
          <a:lstStyle/>
          <a:p>
            <a:r>
              <a:rPr lang="en-US" sz="1400" dirty="0"/>
              <a:t>Paola Di </a:t>
            </a:r>
            <a:r>
              <a:rPr lang="en-US" sz="1400" dirty="0" smtClean="0"/>
              <a:t>Fiore</a:t>
            </a:r>
            <a:r>
              <a:rPr lang="ru-RU" sz="1400" dirty="0" smtClean="0"/>
              <a:t> </a:t>
            </a:r>
            <a:r>
              <a:rPr lang="ru-RU" sz="1400" dirty="0" err="1" smtClean="0"/>
              <a:t>et</a:t>
            </a:r>
            <a:r>
              <a:rPr lang="ru-RU" sz="1400" dirty="0" smtClean="0"/>
              <a:t> </a:t>
            </a:r>
            <a:r>
              <a:rPr lang="ru-RU" sz="1400" dirty="0" err="1" smtClean="0"/>
              <a:t>al</a:t>
            </a:r>
            <a:r>
              <a:rPr lang="ru-RU" sz="1400" dirty="0" smtClean="0"/>
              <a:t>. </a:t>
            </a:r>
            <a:r>
              <a:rPr lang="is-IS" sz="1400" dirty="0"/>
              <a:t>Neurol Sci (2017) 38 (Suppl 1):S201–S206 </a:t>
            </a:r>
            <a:endParaRPr lang="ru-RU" sz="1400" dirty="0"/>
          </a:p>
        </p:txBody>
      </p:sp>
      <p:sp>
        <p:nvSpPr>
          <p:cNvPr id="4" name="Название 3"/>
          <p:cNvSpPr>
            <a:spLocks noGrp="1"/>
          </p:cNvSpPr>
          <p:nvPr>
            <p:ph type="title"/>
          </p:nvPr>
        </p:nvSpPr>
        <p:spPr>
          <a:xfrm>
            <a:off x="0" y="31751"/>
            <a:ext cx="9144000" cy="1325563"/>
          </a:xfrm>
        </p:spPr>
        <p:txBody>
          <a:bodyPr>
            <a:noAutofit/>
          </a:bodyPr>
          <a:lstStyle/>
          <a:p>
            <a:pPr algn="ctr"/>
            <a:r>
              <a:rPr lang="ru-RU" sz="3200" dirty="0"/>
              <a:t>Профилактика </a:t>
            </a:r>
            <a:r>
              <a:rPr lang="ru-RU" sz="3200" dirty="0" smtClean="0"/>
              <a:t>хронической мигрени </a:t>
            </a:r>
            <a:r>
              <a:rPr lang="ru-RU" sz="3200" dirty="0" err="1"/>
              <a:t>чрескожной</a:t>
            </a:r>
            <a:r>
              <a:rPr lang="ru-RU" sz="3200" dirty="0"/>
              <a:t> стимуляцией </a:t>
            </a:r>
            <a:r>
              <a:rPr lang="ru-RU" sz="3200" dirty="0" err="1"/>
              <a:t>супраорбитального</a:t>
            </a:r>
            <a:r>
              <a:rPr lang="ru-RU" sz="3200" dirty="0"/>
              <a:t> </a:t>
            </a:r>
            <a:r>
              <a:rPr lang="ru-RU" sz="3200" dirty="0" smtClean="0"/>
              <a:t>нерва</a:t>
            </a:r>
            <a:endParaRPr lang="ru-RU" sz="3200" dirty="0"/>
          </a:p>
        </p:txBody>
      </p:sp>
      <p:sp>
        <p:nvSpPr>
          <p:cNvPr id="5" name="TextBox 4"/>
          <p:cNvSpPr txBox="1"/>
          <p:nvPr/>
        </p:nvSpPr>
        <p:spPr>
          <a:xfrm>
            <a:off x="349250" y="1281602"/>
            <a:ext cx="8636000" cy="923330"/>
          </a:xfrm>
          <a:prstGeom prst="rect">
            <a:avLst/>
          </a:prstGeom>
          <a:noFill/>
        </p:spPr>
        <p:txBody>
          <a:bodyPr wrap="square" rtlCol="0">
            <a:spAutoFit/>
          </a:bodyPr>
          <a:lstStyle/>
          <a:p>
            <a:pPr marL="285750" indent="-285750">
              <a:buFont typeface="Arial"/>
              <a:buChar char="•"/>
            </a:pPr>
            <a:r>
              <a:rPr lang="ru-RU" dirty="0" smtClean="0"/>
              <a:t>(</a:t>
            </a:r>
            <a:r>
              <a:rPr lang="ru-RU" dirty="0" err="1" smtClean="0"/>
              <a:t>n</a:t>
            </a:r>
            <a:r>
              <a:rPr lang="ru-RU" dirty="0" smtClean="0"/>
              <a:t>=23) CM, все пациенты получали профилактическое лечение (4 </a:t>
            </a:r>
            <a:r>
              <a:rPr lang="ru-RU" dirty="0" err="1" smtClean="0"/>
              <a:t>мес</a:t>
            </a:r>
            <a:r>
              <a:rPr lang="ru-RU" dirty="0" smtClean="0"/>
              <a:t>)</a:t>
            </a:r>
          </a:p>
          <a:p>
            <a:pPr marL="285750" indent="-285750">
              <a:buFont typeface="Arial"/>
              <a:buChar char="•"/>
            </a:pPr>
            <a:r>
              <a:rPr lang="ru-RU" dirty="0" smtClean="0"/>
              <a:t>Параметры эффективности: количество дней с мигренью и количество ЛС для купирования приступов</a:t>
            </a:r>
            <a:endParaRPr lang="ru-RU" dirty="0"/>
          </a:p>
        </p:txBody>
      </p:sp>
      <p:sp>
        <p:nvSpPr>
          <p:cNvPr id="6" name="Прямоугольник 5"/>
          <p:cNvSpPr/>
          <p:nvPr/>
        </p:nvSpPr>
        <p:spPr>
          <a:xfrm>
            <a:off x="349250" y="5767001"/>
            <a:ext cx="8238153" cy="369332"/>
          </a:xfrm>
          <a:prstGeom prst="rect">
            <a:avLst/>
          </a:prstGeom>
        </p:spPr>
        <p:txBody>
          <a:bodyPr wrap="none">
            <a:spAutoFit/>
          </a:bodyPr>
          <a:lstStyle/>
          <a:p>
            <a:pPr marL="285750" indent="-285750">
              <a:buFont typeface="Arial"/>
              <a:buChar char="•"/>
            </a:pPr>
            <a:r>
              <a:rPr lang="hr-HR" dirty="0"/>
              <a:t>34.8</a:t>
            </a:r>
            <a:r>
              <a:rPr lang="hr-HR" dirty="0" smtClean="0"/>
              <a:t>%</a:t>
            </a:r>
            <a:r>
              <a:rPr lang="ru-RU" dirty="0" smtClean="0"/>
              <a:t> пациентов получили преимущества по всем параметрам эффективности</a:t>
            </a:r>
            <a:endParaRPr lang="ru-RU" dirty="0"/>
          </a:p>
        </p:txBody>
      </p:sp>
      <p:sp>
        <p:nvSpPr>
          <p:cNvPr id="7" name="Прямоугольник 6"/>
          <p:cNvSpPr/>
          <p:nvPr/>
        </p:nvSpPr>
        <p:spPr>
          <a:xfrm>
            <a:off x="0" y="2157710"/>
            <a:ext cx="4269140" cy="646331"/>
          </a:xfrm>
          <a:prstGeom prst="rect">
            <a:avLst/>
          </a:prstGeom>
        </p:spPr>
        <p:txBody>
          <a:bodyPr wrap="square">
            <a:spAutoFit/>
          </a:bodyPr>
          <a:lstStyle/>
          <a:p>
            <a:pPr algn="ctr"/>
            <a:r>
              <a:rPr lang="ru-RU" b="1" dirty="0" smtClean="0"/>
              <a:t>Динамика количества дней с </a:t>
            </a:r>
            <a:r>
              <a:rPr lang="ru-RU" b="1" dirty="0" err="1" smtClean="0"/>
              <a:t>мигренозной</a:t>
            </a:r>
            <a:r>
              <a:rPr lang="ru-RU" b="1" dirty="0" smtClean="0"/>
              <a:t> головной болью</a:t>
            </a:r>
          </a:p>
        </p:txBody>
      </p:sp>
      <p:sp>
        <p:nvSpPr>
          <p:cNvPr id="8" name="Прямоугольник 7"/>
          <p:cNvSpPr/>
          <p:nvPr/>
        </p:nvSpPr>
        <p:spPr>
          <a:xfrm>
            <a:off x="4716110" y="2053055"/>
            <a:ext cx="4269140" cy="646331"/>
          </a:xfrm>
          <a:prstGeom prst="rect">
            <a:avLst/>
          </a:prstGeom>
        </p:spPr>
        <p:txBody>
          <a:bodyPr wrap="square">
            <a:spAutoFit/>
          </a:bodyPr>
          <a:lstStyle/>
          <a:p>
            <a:pPr algn="ctr"/>
            <a:r>
              <a:rPr lang="ru-RU" b="1" dirty="0" smtClean="0"/>
              <a:t>Динамика количества потребляемых лекарственных средств</a:t>
            </a:r>
          </a:p>
        </p:txBody>
      </p:sp>
      <p:pic>
        <p:nvPicPr>
          <p:cNvPr id="9" name="Изображение 8" descr="Без названия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29" y="2887260"/>
            <a:ext cx="3988211" cy="2373150"/>
          </a:xfrm>
          <a:prstGeom prst="rect">
            <a:avLst/>
          </a:prstGeom>
        </p:spPr>
      </p:pic>
      <p:pic>
        <p:nvPicPr>
          <p:cNvPr id="10" name="Изображение 9" descr="3Без названия.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156" y="2699386"/>
            <a:ext cx="4078982" cy="2561024"/>
          </a:xfrm>
          <a:prstGeom prst="rect">
            <a:avLst/>
          </a:prstGeom>
        </p:spPr>
      </p:pic>
    </p:spTree>
    <p:extLst>
      <p:ext uri="{BB962C8B-B14F-4D97-AF65-F5344CB8AC3E}">
        <p14:creationId xmlns:p14="http://schemas.microsoft.com/office/powerpoint/2010/main" val="2533061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28650" y="117824"/>
            <a:ext cx="7886700" cy="1325563"/>
          </a:xfrm>
        </p:spPr>
        <p:txBody>
          <a:bodyPr/>
          <a:lstStyle/>
          <a:p>
            <a:pPr algn="ctr"/>
            <a:r>
              <a:rPr lang="ru-RU" sz="2400" dirty="0" smtClean="0"/>
              <a:t>Безопасность и удовлетворенность пациентов использованием </a:t>
            </a:r>
            <a:r>
              <a:rPr lang="en-US" sz="2400" dirty="0" smtClean="0"/>
              <a:t>tSNS </a:t>
            </a:r>
            <a:r>
              <a:rPr lang="ru-RU" sz="2400" dirty="0" smtClean="0"/>
              <a:t>с устройством </a:t>
            </a:r>
            <a:r>
              <a:rPr lang="en-US" sz="2400" dirty="0" smtClean="0"/>
              <a:t>Cefaly</a:t>
            </a:r>
            <a:r>
              <a:rPr lang="en-US" sz="2400" dirty="0"/>
              <a:t>® </a:t>
            </a:r>
            <a:r>
              <a:rPr lang="ru-RU" sz="2400" dirty="0" smtClean="0"/>
              <a:t>для лечения головной боли: опрос </a:t>
            </a:r>
            <a:r>
              <a:rPr lang="en-US" sz="2400" dirty="0" smtClean="0"/>
              <a:t> </a:t>
            </a:r>
            <a:r>
              <a:rPr lang="en-US" sz="2400" dirty="0"/>
              <a:t>2,313 </a:t>
            </a:r>
            <a:r>
              <a:rPr lang="ru-RU" sz="2400" dirty="0" smtClean="0"/>
              <a:t>пациентов в общей популяции</a:t>
            </a:r>
            <a:endParaRPr lang="ru-RU" sz="2400" dirty="0"/>
          </a:p>
        </p:txBody>
      </p:sp>
      <p:sp>
        <p:nvSpPr>
          <p:cNvPr id="4" name="TextBox 3"/>
          <p:cNvSpPr txBox="1"/>
          <p:nvPr/>
        </p:nvSpPr>
        <p:spPr>
          <a:xfrm>
            <a:off x="285751" y="1444532"/>
            <a:ext cx="8509000" cy="1815882"/>
          </a:xfrm>
          <a:prstGeom prst="rect">
            <a:avLst/>
          </a:prstGeom>
          <a:noFill/>
          <a:ln>
            <a:solidFill>
              <a:srgbClr val="FF0000"/>
            </a:solidFill>
          </a:ln>
        </p:spPr>
        <p:txBody>
          <a:bodyPr wrap="square" rtlCol="0">
            <a:spAutoFit/>
          </a:bodyPr>
          <a:lstStyle/>
          <a:p>
            <a:r>
              <a:rPr lang="ru-RU" sz="1400" dirty="0" smtClean="0"/>
              <a:t>Целью данного исследования было оценить удовлетворенность устройством </a:t>
            </a:r>
            <a:r>
              <a:rPr lang="ru-RU" sz="1400" dirty="0" err="1" smtClean="0"/>
              <a:t>Cefaly</a:t>
            </a:r>
            <a:r>
              <a:rPr lang="ru-RU" sz="1400" dirty="0" smtClean="0"/>
              <a:t>® у 2313 человек, страдающих головной болью, которые арендовали устройство на 40-дневный пробный период через Интернет. В исследование были включены только субъекты, использующие специфические препараты против мигрени и, следовательно, наиболее вероятно страдающие от мигрени. Неблагоприятные события (</a:t>
            </a:r>
            <a:r>
              <a:rPr lang="ru-RU" sz="1400" dirty="0" err="1" smtClean="0"/>
              <a:t>AEs</a:t>
            </a:r>
            <a:r>
              <a:rPr lang="ru-RU" sz="1400" dirty="0" smtClean="0"/>
              <a:t>) и готовность к продолжению </a:t>
            </a:r>
            <a:r>
              <a:rPr lang="ru-RU" sz="1400" dirty="0" err="1" smtClean="0"/>
              <a:t>tSNS</a:t>
            </a:r>
            <a:r>
              <a:rPr lang="ru-RU" sz="1400" dirty="0" smtClean="0"/>
              <a:t> отслеживались посредством телефонных интервью после испытательного периода. Встроенное программное обеспечение позволило контролировать общую продолжительность использования и</a:t>
            </a:r>
            <a:r>
              <a:rPr lang="ru-RU" sz="1400" dirty="0"/>
              <a:t>, следовательно, соответствие требованиям субъектов, которые вернули устройство производителю </a:t>
            </a:r>
            <a:r>
              <a:rPr lang="ru-RU" sz="1400" dirty="0" smtClean="0"/>
              <a:t>после </a:t>
            </a:r>
            <a:r>
              <a:rPr lang="ru-RU" sz="1400" dirty="0"/>
              <a:t>пробного периода.</a:t>
            </a:r>
          </a:p>
        </p:txBody>
      </p:sp>
      <p:sp>
        <p:nvSpPr>
          <p:cNvPr id="5" name="Прямоугольник 4"/>
          <p:cNvSpPr/>
          <p:nvPr/>
        </p:nvSpPr>
        <p:spPr>
          <a:xfrm>
            <a:off x="285751" y="3598803"/>
            <a:ext cx="8509000" cy="1815882"/>
          </a:xfrm>
          <a:prstGeom prst="rect">
            <a:avLst/>
          </a:prstGeom>
          <a:ln>
            <a:solidFill>
              <a:srgbClr val="FF0000"/>
            </a:solidFill>
          </a:ln>
        </p:spPr>
        <p:txBody>
          <a:bodyPr wrap="square">
            <a:spAutoFit/>
          </a:bodyPr>
          <a:lstStyle/>
          <a:p>
            <a:r>
              <a:rPr lang="ru-RU" sz="1400" dirty="0"/>
              <a:t>После окончания этого периода аренды </a:t>
            </a:r>
            <a:r>
              <a:rPr lang="ru-RU" sz="1400" dirty="0" smtClean="0"/>
              <a:t>предлагалось ответить </a:t>
            </a:r>
            <a:r>
              <a:rPr lang="ru-RU" sz="1400" dirty="0"/>
              <a:t>на следующие вопросы:</a:t>
            </a:r>
            <a:br>
              <a:rPr lang="ru-RU" sz="1400" dirty="0"/>
            </a:br>
            <a:r>
              <a:rPr lang="ru-RU" sz="1400" dirty="0"/>
              <a:t>1. Какие лекарства вы обычно принимаете для лечения приступа головной боли?</a:t>
            </a:r>
            <a:br>
              <a:rPr lang="ru-RU" sz="1400" dirty="0"/>
            </a:br>
            <a:r>
              <a:rPr lang="ru-RU" sz="1400" dirty="0"/>
              <a:t>2. Были ли у вас побочные эффекты при использовании </a:t>
            </a:r>
            <a:r>
              <a:rPr lang="ru-RU" sz="1400" dirty="0" err="1"/>
              <a:t>tSNS</a:t>
            </a:r>
            <a:r>
              <a:rPr lang="ru-RU" sz="1400" dirty="0"/>
              <a:t> или </a:t>
            </a:r>
            <a:r>
              <a:rPr lang="ru-RU" sz="1400" dirty="0" smtClean="0"/>
              <a:t>какие-либо жалобы </a:t>
            </a:r>
            <a:r>
              <a:rPr lang="ru-RU" sz="1400" dirty="0"/>
              <a:t>или </a:t>
            </a:r>
            <a:r>
              <a:rPr lang="ru-RU" sz="1400" dirty="0" smtClean="0"/>
              <a:t>комментарии </a:t>
            </a:r>
            <a:r>
              <a:rPr lang="ru-RU" sz="1400" dirty="0"/>
              <a:t>по поводу устройства?</a:t>
            </a:r>
            <a:br>
              <a:rPr lang="ru-RU" sz="1400" dirty="0"/>
            </a:br>
            <a:r>
              <a:rPr lang="ru-RU" sz="1400" dirty="0"/>
              <a:t>3. Были ли у вас технические проблемы с устройством?</a:t>
            </a:r>
            <a:br>
              <a:rPr lang="ru-RU" sz="1400" dirty="0"/>
            </a:br>
            <a:r>
              <a:rPr lang="ru-RU" sz="1400" dirty="0"/>
              <a:t>4. Довольны ли вы с </a:t>
            </a:r>
            <a:r>
              <a:rPr lang="ru-RU" sz="1400" dirty="0" err="1"/>
              <a:t>tSNS</a:t>
            </a:r>
            <a:r>
              <a:rPr lang="ru-RU" sz="1400" dirty="0"/>
              <a:t> и хотите ли </a:t>
            </a:r>
            <a:r>
              <a:rPr lang="ru-RU" sz="1400" dirty="0" smtClean="0"/>
              <a:t>вы продолжить </a:t>
            </a:r>
            <a:r>
              <a:rPr lang="ru-RU" sz="1400" dirty="0"/>
              <a:t>лечение?</a:t>
            </a:r>
            <a:br>
              <a:rPr lang="ru-RU" sz="1400" dirty="0"/>
            </a:br>
            <a:r>
              <a:rPr lang="ru-RU" sz="1400" dirty="0"/>
              <a:t>«Удовлетворенные» субъекты, которые хотели продолжить лечение, должны были купить устройство (то </a:t>
            </a:r>
            <a:r>
              <a:rPr lang="ru-RU" sz="1400" dirty="0" smtClean="0"/>
              <a:t>есть заплатить </a:t>
            </a:r>
            <a:r>
              <a:rPr lang="ru-RU" sz="1400" dirty="0"/>
              <a:t>246 евро), тогда как «неудовлетворенные» субъекты отправили его обратно обычной почтой.</a:t>
            </a:r>
          </a:p>
        </p:txBody>
      </p:sp>
      <p:sp>
        <p:nvSpPr>
          <p:cNvPr id="6" name="Прямоугольник 5"/>
          <p:cNvSpPr/>
          <p:nvPr/>
        </p:nvSpPr>
        <p:spPr>
          <a:xfrm>
            <a:off x="2899486" y="6461126"/>
            <a:ext cx="6244513" cy="338554"/>
          </a:xfrm>
          <a:prstGeom prst="rect">
            <a:avLst/>
          </a:prstGeom>
        </p:spPr>
        <p:txBody>
          <a:bodyPr wrap="square">
            <a:spAutoFit/>
          </a:bodyPr>
          <a:lstStyle/>
          <a:p>
            <a:r>
              <a:rPr lang="en-US" sz="1600" dirty="0"/>
              <a:t>Magis et al. The Journal of Headache and Pain 2013, 14:95</a:t>
            </a:r>
            <a:endParaRPr lang="ru-RU" sz="1600" dirty="0"/>
          </a:p>
        </p:txBody>
      </p:sp>
    </p:spTree>
    <p:extLst>
      <p:ext uri="{BB962C8B-B14F-4D97-AF65-F5344CB8AC3E}">
        <p14:creationId xmlns:p14="http://schemas.microsoft.com/office/powerpoint/2010/main" val="3020324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93964" y="47111"/>
            <a:ext cx="7886700" cy="1325563"/>
          </a:xfrm>
        </p:spPr>
        <p:txBody>
          <a:bodyPr/>
          <a:lstStyle/>
          <a:p>
            <a:pPr algn="ctr"/>
            <a:r>
              <a:rPr lang="ru-RU" sz="2400" dirty="0" smtClean="0"/>
              <a:t>Безопасность и удовлетворенность пациентов использованием </a:t>
            </a:r>
            <a:r>
              <a:rPr lang="en-US" sz="2400" dirty="0" smtClean="0"/>
              <a:t>tSNS </a:t>
            </a:r>
            <a:r>
              <a:rPr lang="ru-RU" sz="2400" dirty="0" smtClean="0"/>
              <a:t>с устройством </a:t>
            </a:r>
            <a:r>
              <a:rPr lang="en-US" sz="2400" dirty="0" smtClean="0"/>
              <a:t>Cefaly</a:t>
            </a:r>
            <a:r>
              <a:rPr lang="en-US" sz="2400" dirty="0"/>
              <a:t>® </a:t>
            </a:r>
            <a:r>
              <a:rPr lang="ru-RU" sz="2400" dirty="0" smtClean="0"/>
              <a:t>для лечения головной боли: опрос </a:t>
            </a:r>
            <a:r>
              <a:rPr lang="en-US" sz="2400" dirty="0" smtClean="0"/>
              <a:t> </a:t>
            </a:r>
            <a:r>
              <a:rPr lang="en-US" sz="2400" dirty="0"/>
              <a:t>2,313 </a:t>
            </a:r>
            <a:r>
              <a:rPr lang="ru-RU" sz="2400" dirty="0" smtClean="0"/>
              <a:t>пациентов в общей популяции</a:t>
            </a:r>
            <a:endParaRPr lang="ru-RU" sz="2400" dirty="0"/>
          </a:p>
        </p:txBody>
      </p:sp>
      <p:sp>
        <p:nvSpPr>
          <p:cNvPr id="4" name="TextBox 3"/>
          <p:cNvSpPr txBox="1"/>
          <p:nvPr/>
        </p:nvSpPr>
        <p:spPr>
          <a:xfrm>
            <a:off x="419877" y="1679969"/>
            <a:ext cx="8374873" cy="3539430"/>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ru-RU" sz="1600" dirty="0"/>
              <a:t>Из 2313 пациентов 1236 (53,4%) были удовлетворены терапией </a:t>
            </a:r>
            <a:r>
              <a:rPr lang="en-US" sz="1600" dirty="0"/>
              <a:t>Cefaly® </a:t>
            </a:r>
            <a:r>
              <a:rPr lang="ru-RU" sz="1600" dirty="0" smtClean="0"/>
              <a:t> </a:t>
            </a:r>
            <a:r>
              <a:rPr lang="ru-RU" sz="1600" dirty="0"/>
              <a:t>и хотели продолжить лечение. </a:t>
            </a:r>
            <a:r>
              <a:rPr lang="en-US" sz="1600" dirty="0" smtClean="0"/>
              <a:t>1,077 </a:t>
            </a:r>
            <a:r>
              <a:rPr lang="ru-RU" sz="1600" dirty="0" smtClean="0"/>
              <a:t>лиц</a:t>
            </a:r>
            <a:r>
              <a:rPr lang="en-US" sz="1600" dirty="0" smtClean="0"/>
              <a:t> </a:t>
            </a:r>
            <a:r>
              <a:rPr lang="en-US" sz="1600" dirty="0"/>
              <a:t>(46.6%) </a:t>
            </a:r>
            <a:r>
              <a:rPr lang="ru-RU" sz="1600" dirty="0" smtClean="0"/>
              <a:t>выразили неудовлетворенность и </a:t>
            </a:r>
            <a:r>
              <a:rPr lang="ru-RU" sz="1600" dirty="0"/>
              <a:t>вернули устройство. </a:t>
            </a:r>
            <a:endParaRPr lang="ru-RU" sz="1600" dirty="0" smtClean="0"/>
          </a:p>
          <a:p>
            <a:pPr marL="285750" indent="-285750">
              <a:buFont typeface="Arial" panose="020B0604020202020204" pitchFamily="34" charset="0"/>
              <a:buChar char="•"/>
            </a:pPr>
            <a:r>
              <a:rPr lang="ru-RU" sz="1600" dirty="0" smtClean="0"/>
              <a:t>Согласно записи встроенной электронной системы из этих </a:t>
            </a:r>
            <a:r>
              <a:rPr lang="ru-RU" sz="1600" dirty="0"/>
              <a:t>1 077 </a:t>
            </a:r>
            <a:r>
              <a:rPr lang="ru-RU" sz="1600" dirty="0" smtClean="0"/>
              <a:t>пациентов  </a:t>
            </a:r>
            <a:r>
              <a:rPr lang="ru-RU" sz="1600" dirty="0"/>
              <a:t>среднее время использования составило 583 ± 903 минуты, при среднем сроке аренды 49,5 ± 26,7 </a:t>
            </a:r>
            <a:r>
              <a:rPr lang="ru-RU" sz="1600" dirty="0" smtClean="0"/>
              <a:t>дня, т.е. время использования </a:t>
            </a:r>
            <a:r>
              <a:rPr lang="ru-RU" sz="1600" dirty="0"/>
              <a:t>составляло 58,8% от рекомендованного времени.</a:t>
            </a:r>
            <a:endParaRPr lang="en-US" sz="1600" dirty="0"/>
          </a:p>
          <a:p>
            <a:pPr marL="285750" indent="-285750">
              <a:buFont typeface="Arial" panose="020B0604020202020204" pitchFamily="34" charset="0"/>
              <a:buChar char="•"/>
            </a:pPr>
            <a:r>
              <a:rPr lang="ru-RU" sz="1600" dirty="0"/>
              <a:t>Интересно, что 4,46% «неудовлетворенных» субъектов (</a:t>
            </a:r>
            <a:r>
              <a:rPr lang="ru-RU" sz="1600" dirty="0" err="1"/>
              <a:t>N</a:t>
            </a:r>
            <a:r>
              <a:rPr lang="ru-RU" sz="1600" dirty="0"/>
              <a:t> = 48, 2,08% всех субъектов) даже не включали устройство, а 19,03% использовали его менее 60 минут. </a:t>
            </a:r>
            <a:r>
              <a:rPr lang="ru-RU" sz="1600" dirty="0" smtClean="0"/>
              <a:t>Если исключить </a:t>
            </a:r>
            <a:r>
              <a:rPr lang="ru-RU" sz="1600" dirty="0"/>
              <a:t>из </a:t>
            </a:r>
            <a:r>
              <a:rPr lang="ru-RU" sz="1600" dirty="0" smtClean="0"/>
              <a:t>анализа лиц, </a:t>
            </a:r>
            <a:r>
              <a:rPr lang="ru-RU" sz="1600" dirty="0"/>
              <a:t>которые никогда не включали устройство, то есть тех, кто вообще не пробовал лечение, процент удовлетворенных субъектов возрастает до 55,51%. </a:t>
            </a:r>
            <a:endParaRPr lang="ru-RU" sz="1600" dirty="0" smtClean="0"/>
          </a:p>
          <a:p>
            <a:pPr marL="285750" indent="-285750">
              <a:buFont typeface="Arial" panose="020B0604020202020204" pitchFamily="34" charset="0"/>
              <a:buChar char="•"/>
            </a:pPr>
            <a:r>
              <a:rPr lang="ru-RU" sz="1600" dirty="0" smtClean="0"/>
              <a:t>Из </a:t>
            </a:r>
            <a:r>
              <a:rPr lang="ru-RU" sz="1600" dirty="0"/>
              <a:t>646 пациентов, которые использовали свое устройство менее чем </a:t>
            </a:r>
            <a:r>
              <a:rPr lang="ru-RU" sz="1600" dirty="0" smtClean="0"/>
              <a:t>400 </a:t>
            </a:r>
            <a:r>
              <a:rPr lang="ru-RU" sz="1600" dirty="0"/>
              <a:t>минут, 56 сообщили </a:t>
            </a:r>
            <a:r>
              <a:rPr lang="ru-RU" sz="1600" dirty="0" smtClean="0"/>
              <a:t>о НЯ </a:t>
            </a:r>
            <a:r>
              <a:rPr lang="ru-RU" sz="1600" dirty="0"/>
              <a:t>(8,64%), то есть вдвое больше показателя </a:t>
            </a:r>
            <a:r>
              <a:rPr lang="ru-RU" sz="1600" dirty="0" smtClean="0"/>
              <a:t>у </a:t>
            </a:r>
            <a:r>
              <a:rPr lang="ru-RU" sz="1600" dirty="0"/>
              <a:t>для всех субъектов. У пациентов, которые использовали устройство не менее 400 минут, частота </a:t>
            </a:r>
            <a:r>
              <a:rPr lang="ru-RU" sz="1600" dirty="0" smtClean="0"/>
              <a:t>НЯ </a:t>
            </a:r>
            <a:r>
              <a:rPr lang="ru-RU" sz="1600" dirty="0"/>
              <a:t>составила 1,85%.</a:t>
            </a:r>
          </a:p>
        </p:txBody>
      </p:sp>
      <p:sp>
        <p:nvSpPr>
          <p:cNvPr id="6" name="Прямоугольник 5"/>
          <p:cNvSpPr/>
          <p:nvPr/>
        </p:nvSpPr>
        <p:spPr>
          <a:xfrm>
            <a:off x="2899486" y="6461126"/>
            <a:ext cx="6244513" cy="338554"/>
          </a:xfrm>
          <a:prstGeom prst="rect">
            <a:avLst/>
          </a:prstGeom>
        </p:spPr>
        <p:txBody>
          <a:bodyPr wrap="square">
            <a:spAutoFit/>
          </a:bodyPr>
          <a:lstStyle/>
          <a:p>
            <a:r>
              <a:rPr lang="en-US" sz="1600" dirty="0"/>
              <a:t>Magis et al. The Journal of Headache and Pain 2013, 14:95</a:t>
            </a:r>
            <a:endParaRPr lang="ru-RU" sz="1600" dirty="0"/>
          </a:p>
        </p:txBody>
      </p:sp>
    </p:spTree>
    <p:extLst>
      <p:ext uri="{BB962C8B-B14F-4D97-AF65-F5344CB8AC3E}">
        <p14:creationId xmlns:p14="http://schemas.microsoft.com/office/powerpoint/2010/main" val="2030219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4"/>
          <p:cNvSpPr>
            <a:spLocks noGrp="1"/>
          </p:cNvSpPr>
          <p:nvPr>
            <p:ph type="title"/>
          </p:nvPr>
        </p:nvSpPr>
        <p:spPr>
          <a:xfrm>
            <a:off x="363089" y="193184"/>
            <a:ext cx="8571186" cy="1325563"/>
          </a:xfrm>
        </p:spPr>
        <p:txBody>
          <a:bodyPr>
            <a:noAutofit/>
          </a:bodyPr>
          <a:lstStyle/>
          <a:p>
            <a:pPr algn="ctr"/>
            <a:r>
              <a:rPr lang="ru-RU" sz="2400" dirty="0" smtClean="0"/>
              <a:t>Метод</a:t>
            </a:r>
            <a:r>
              <a:rPr lang="en-US" sz="2400" dirty="0" smtClean="0"/>
              <a:t> </a:t>
            </a:r>
            <a:r>
              <a:rPr lang="ru-RU" sz="2400" dirty="0" smtClean="0"/>
              <a:t>внешней </a:t>
            </a:r>
            <a:r>
              <a:rPr lang="ru-RU" sz="2400" dirty="0" err="1" smtClean="0"/>
              <a:t>нейростимуляции</a:t>
            </a:r>
            <a:r>
              <a:rPr lang="ru-RU" sz="2400" dirty="0" smtClean="0"/>
              <a:t> </a:t>
            </a:r>
            <a:r>
              <a:rPr lang="ru-RU" sz="2400" dirty="0" err="1" smtClean="0"/>
              <a:t>супраорбитального</a:t>
            </a:r>
            <a:r>
              <a:rPr lang="ru-RU" sz="2400" dirty="0" smtClean="0"/>
              <a:t> </a:t>
            </a:r>
            <a:r>
              <a:rPr lang="ru-RU" sz="2400" dirty="0" smtClean="0"/>
              <a:t>нерва </a:t>
            </a:r>
            <a:r>
              <a:rPr lang="ru-RU" sz="2400" dirty="0" smtClean="0"/>
              <a:t>с помощью устройства </a:t>
            </a:r>
            <a:r>
              <a:rPr lang="en-US" sz="2400" dirty="0" err="1" smtClean="0"/>
              <a:t>Cefaly</a:t>
            </a:r>
            <a:endParaRPr lang="ru-RU" sz="2400" dirty="0"/>
          </a:p>
        </p:txBody>
      </p:sp>
      <p:sp>
        <p:nvSpPr>
          <p:cNvPr id="7" name="Содержимое 6"/>
          <p:cNvSpPr>
            <a:spLocks noGrp="1"/>
          </p:cNvSpPr>
          <p:nvPr>
            <p:ph idx="1"/>
          </p:nvPr>
        </p:nvSpPr>
        <p:spPr>
          <a:xfrm>
            <a:off x="679525" y="4426157"/>
            <a:ext cx="8042276" cy="1949476"/>
          </a:xfrm>
          <a:ln>
            <a:solidFill>
              <a:srgbClr val="C00000"/>
            </a:solidFill>
          </a:ln>
        </p:spPr>
        <p:txBody>
          <a:bodyPr>
            <a:normAutofit/>
          </a:bodyPr>
          <a:lstStyle/>
          <a:p>
            <a:pPr marL="342900" indent="-342900">
              <a:buFont typeface="Arial"/>
              <a:buChar char="•"/>
            </a:pPr>
            <a:r>
              <a:rPr lang="ru-RU" sz="1600" dirty="0"/>
              <a:t>Устройство «Cefaly» («Cefaly </a:t>
            </a:r>
            <a:r>
              <a:rPr lang="ru-RU" sz="1600" dirty="0" err="1"/>
              <a:t>Technology</a:t>
            </a:r>
            <a:r>
              <a:rPr lang="ru-RU" sz="1600" dirty="0"/>
              <a:t> </a:t>
            </a:r>
            <a:r>
              <a:rPr lang="ru-RU" sz="1600" dirty="0" err="1"/>
              <a:t>sprl</a:t>
            </a:r>
            <a:r>
              <a:rPr lang="ru-RU" sz="1600" dirty="0"/>
              <a:t>», </a:t>
            </a:r>
            <a:r>
              <a:rPr lang="ru-RU" sz="1600" dirty="0" err="1"/>
              <a:t>Seraing</a:t>
            </a:r>
            <a:r>
              <a:rPr lang="ru-RU" sz="1600" dirty="0"/>
              <a:t>, Бельгия)  представляет собой внешний </a:t>
            </a:r>
            <a:r>
              <a:rPr lang="ru-RU" sz="1600" dirty="0" err="1"/>
              <a:t>нейростимулятор</a:t>
            </a:r>
            <a:r>
              <a:rPr lang="ru-RU" sz="1600" dirty="0"/>
              <a:t> </a:t>
            </a:r>
            <a:r>
              <a:rPr lang="ru-RU" sz="1600" dirty="0" err="1"/>
              <a:t>тройничного</a:t>
            </a:r>
            <a:r>
              <a:rPr lang="ru-RU" sz="1600" dirty="0"/>
              <a:t> нерва (</a:t>
            </a:r>
            <a:r>
              <a:rPr lang="ru-RU" sz="1600" dirty="0" smtClean="0"/>
              <a:t>e-</a:t>
            </a:r>
            <a:r>
              <a:rPr lang="en-US" sz="1600" dirty="0"/>
              <a:t>T</a:t>
            </a:r>
            <a:r>
              <a:rPr lang="ru-RU" sz="1600" dirty="0" smtClean="0"/>
              <a:t>NS</a:t>
            </a:r>
            <a:r>
              <a:rPr lang="ru-RU" sz="1600" dirty="0"/>
              <a:t>). </a:t>
            </a:r>
            <a:endParaRPr lang="ru-RU" sz="1600" dirty="0" smtClean="0"/>
          </a:p>
          <a:p>
            <a:pPr marL="342900" indent="-342900">
              <a:buFont typeface="Arial"/>
              <a:buChar char="•"/>
            </a:pPr>
            <a:r>
              <a:rPr lang="ru-RU" sz="1600" dirty="0" smtClean="0"/>
              <a:t>Предназначено для </a:t>
            </a:r>
            <a:r>
              <a:rPr lang="ru-RU" sz="1600" dirty="0" err="1" smtClean="0"/>
              <a:t>чрескожной</a:t>
            </a:r>
            <a:r>
              <a:rPr lang="ru-RU" sz="1600" dirty="0" smtClean="0"/>
              <a:t> стимуляции </a:t>
            </a:r>
            <a:r>
              <a:rPr lang="ru-RU" sz="1600" dirty="0" err="1" smtClean="0"/>
              <a:t>супраорбитального</a:t>
            </a:r>
            <a:r>
              <a:rPr lang="ru-RU" sz="1600" dirty="0" smtClean="0"/>
              <a:t> нерва (</a:t>
            </a:r>
            <a:r>
              <a:rPr lang="ru-RU" sz="1600" dirty="0" err="1" smtClean="0"/>
              <a:t>t</a:t>
            </a:r>
            <a:r>
              <a:rPr lang="ru-RU" sz="1600" dirty="0" smtClean="0"/>
              <a:t>-SNS)</a:t>
            </a:r>
            <a:endParaRPr lang="ru-RU" sz="1600" dirty="0"/>
          </a:p>
          <a:p>
            <a:r>
              <a:rPr lang="en-US" sz="1600" dirty="0" smtClean="0"/>
              <a:t>    </a:t>
            </a:r>
            <a:r>
              <a:rPr lang="ru-RU" sz="1600" dirty="0" smtClean="0"/>
              <a:t>Устройство генерирует импульсы со следующими параметрами: прямоугольные </a:t>
            </a:r>
            <a:r>
              <a:rPr lang="ru-RU" sz="1600" dirty="0"/>
              <a:t>двухфазные компенсированные импульсы с </a:t>
            </a:r>
            <a:r>
              <a:rPr lang="ru-RU" sz="1600" dirty="0" smtClean="0"/>
              <a:t>электрическим </a:t>
            </a:r>
            <a:r>
              <a:rPr lang="ru-RU" sz="1600" dirty="0"/>
              <a:t>средним, равным нулю, ширина импульса 250 </a:t>
            </a:r>
            <a:r>
              <a:rPr lang="ru-RU" sz="1600" dirty="0" err="1"/>
              <a:t>мкс</a:t>
            </a:r>
            <a:r>
              <a:rPr lang="ru-RU" sz="1600" dirty="0"/>
              <a:t>, частота 60 Гц, максимальная интенсивность 16 мА с </a:t>
            </a:r>
            <a:r>
              <a:rPr lang="ru-RU" sz="1600" dirty="0" smtClean="0"/>
              <a:t>постепенным </a:t>
            </a:r>
            <a:r>
              <a:rPr lang="ru-RU" sz="1600" dirty="0"/>
              <a:t>увеличением от 1 до 16 мА в течение 14 мин </a:t>
            </a:r>
          </a:p>
        </p:txBody>
      </p:sp>
      <p:pic>
        <p:nvPicPr>
          <p:cNvPr id="8" name="Изображение 7" descr="123Без названия.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273" y="1317360"/>
            <a:ext cx="5516780" cy="2873024"/>
          </a:xfrm>
          <a:prstGeom prst="rect">
            <a:avLst/>
          </a:prstGeom>
        </p:spPr>
      </p:pic>
    </p:spTree>
    <p:extLst>
      <p:ext uri="{BB962C8B-B14F-4D97-AF65-F5344CB8AC3E}">
        <p14:creationId xmlns:p14="http://schemas.microsoft.com/office/powerpoint/2010/main" val="3680636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68336" y="107470"/>
            <a:ext cx="7886700" cy="1325563"/>
          </a:xfrm>
        </p:spPr>
        <p:txBody>
          <a:bodyPr/>
          <a:lstStyle/>
          <a:p>
            <a:pPr algn="ctr"/>
            <a:r>
              <a:rPr lang="ru-RU" sz="2400" dirty="0" smtClean="0"/>
              <a:t>Безопасность и удовлетворенность пациентов использованием </a:t>
            </a:r>
            <a:r>
              <a:rPr lang="en-US" sz="2400" dirty="0" smtClean="0"/>
              <a:t>tSNS </a:t>
            </a:r>
            <a:r>
              <a:rPr lang="ru-RU" sz="2400" dirty="0" smtClean="0"/>
              <a:t>с устройством </a:t>
            </a:r>
            <a:r>
              <a:rPr lang="en-US" sz="2400" dirty="0" smtClean="0"/>
              <a:t>Cefaly</a:t>
            </a:r>
            <a:r>
              <a:rPr lang="en-US" sz="2400" dirty="0"/>
              <a:t>® </a:t>
            </a:r>
            <a:r>
              <a:rPr lang="ru-RU" sz="2400" dirty="0" smtClean="0"/>
              <a:t>для лечения головной боли: опрос </a:t>
            </a:r>
            <a:r>
              <a:rPr lang="en-US" sz="2400" dirty="0" smtClean="0"/>
              <a:t> </a:t>
            </a:r>
            <a:r>
              <a:rPr lang="en-US" sz="2400" dirty="0"/>
              <a:t>2,313 </a:t>
            </a:r>
            <a:r>
              <a:rPr lang="ru-RU" sz="2400" dirty="0" smtClean="0"/>
              <a:t>пациентов в общей популяции</a:t>
            </a:r>
            <a:endParaRPr lang="ru-RU" sz="2400" dirty="0"/>
          </a:p>
        </p:txBody>
      </p:sp>
      <p:sp>
        <p:nvSpPr>
          <p:cNvPr id="6" name="Прямоугольник 5"/>
          <p:cNvSpPr/>
          <p:nvPr/>
        </p:nvSpPr>
        <p:spPr>
          <a:xfrm>
            <a:off x="2899486" y="6461126"/>
            <a:ext cx="6244513" cy="338554"/>
          </a:xfrm>
          <a:prstGeom prst="rect">
            <a:avLst/>
          </a:prstGeom>
        </p:spPr>
        <p:txBody>
          <a:bodyPr wrap="square">
            <a:spAutoFit/>
          </a:bodyPr>
          <a:lstStyle/>
          <a:p>
            <a:r>
              <a:rPr lang="en-US" sz="1600" dirty="0"/>
              <a:t>Magis et al. The Journal of Headache and Pain 2013, 14:95</a:t>
            </a:r>
            <a:endParaRPr lang="ru-RU" sz="1600" dirty="0"/>
          </a:p>
        </p:txBody>
      </p:sp>
      <p:sp>
        <p:nvSpPr>
          <p:cNvPr id="3" name="Прямоугольник 2"/>
          <p:cNvSpPr/>
          <p:nvPr/>
        </p:nvSpPr>
        <p:spPr>
          <a:xfrm>
            <a:off x="206374" y="4878338"/>
            <a:ext cx="8810625" cy="1200329"/>
          </a:xfrm>
          <a:prstGeom prst="rect">
            <a:avLst/>
          </a:prstGeom>
        </p:spPr>
        <p:txBody>
          <a:bodyPr wrap="square">
            <a:spAutoFit/>
          </a:bodyPr>
          <a:lstStyle/>
          <a:p>
            <a:r>
              <a:rPr lang="ru-RU" dirty="0"/>
              <a:t>* Число </a:t>
            </a:r>
            <a:r>
              <a:rPr lang="ru-RU" dirty="0" smtClean="0"/>
              <a:t>(процент</a:t>
            </a:r>
            <a:r>
              <a:rPr lang="ru-RU" dirty="0"/>
              <a:t>) неудовлетворенных субъектов, которые использовали устройство в течение времени, указанного в первом столбце, т.е. 48 «неудовлетворенных» субъектов не включали устройство, 58 использовали устройство в течение 1–20 минут, 46 - от 21 до 40 </a:t>
            </a:r>
            <a:r>
              <a:rPr lang="ru-RU" dirty="0" smtClean="0"/>
              <a:t>минут и </a:t>
            </a:r>
            <a:r>
              <a:rPr lang="ru-RU" dirty="0"/>
              <a:t>так далее.</a:t>
            </a:r>
          </a:p>
        </p:txBody>
      </p:sp>
      <p:sp>
        <p:nvSpPr>
          <p:cNvPr id="5" name="Прямоугольник 4"/>
          <p:cNvSpPr/>
          <p:nvPr/>
        </p:nvSpPr>
        <p:spPr>
          <a:xfrm>
            <a:off x="2022976" y="1433033"/>
            <a:ext cx="5897768" cy="369332"/>
          </a:xfrm>
          <a:prstGeom prst="rect">
            <a:avLst/>
          </a:prstGeom>
        </p:spPr>
        <p:txBody>
          <a:bodyPr wrap="none">
            <a:spAutoFit/>
          </a:bodyPr>
          <a:lstStyle/>
          <a:p>
            <a:r>
              <a:rPr lang="ru-RU" dirty="0" err="1" smtClean="0"/>
              <a:t>Коплаенс</a:t>
            </a:r>
            <a:r>
              <a:rPr lang="ru-RU" dirty="0" smtClean="0"/>
              <a:t> </a:t>
            </a:r>
            <a:r>
              <a:rPr lang="en-US" dirty="0" smtClean="0"/>
              <a:t>1,077 </a:t>
            </a:r>
            <a:r>
              <a:rPr lang="ru-RU" dirty="0" smtClean="0"/>
              <a:t>неудовлетворенных лечением пациентов</a:t>
            </a:r>
            <a:endParaRPr lang="ru-RU" dirty="0"/>
          </a:p>
        </p:txBody>
      </p:sp>
      <p:pic>
        <p:nvPicPr>
          <p:cNvPr id="7" name="Изображение 6" descr="9Без названия.png"/>
          <p:cNvPicPr>
            <a:picLocks noChangeAspect="1"/>
          </p:cNvPicPr>
          <p:nvPr/>
        </p:nvPicPr>
        <p:blipFill rotWithShape="1">
          <a:blip r:embed="rId2">
            <a:extLst>
              <a:ext uri="{28A0092B-C50C-407E-A947-70E740481C1C}">
                <a14:useLocalDpi xmlns:a14="http://schemas.microsoft.com/office/drawing/2010/main" val="0"/>
              </a:ext>
            </a:extLst>
          </a:blip>
          <a:srcRect t="8179"/>
          <a:stretch/>
        </p:blipFill>
        <p:spPr>
          <a:xfrm>
            <a:off x="2270124" y="1912776"/>
            <a:ext cx="5207007" cy="2748124"/>
          </a:xfrm>
          <a:prstGeom prst="rect">
            <a:avLst/>
          </a:prstGeom>
        </p:spPr>
      </p:pic>
    </p:spTree>
    <p:extLst>
      <p:ext uri="{BB962C8B-B14F-4D97-AF65-F5344CB8AC3E}">
        <p14:creationId xmlns:p14="http://schemas.microsoft.com/office/powerpoint/2010/main" val="2814878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28650" y="29224"/>
            <a:ext cx="7886700" cy="1325563"/>
          </a:xfrm>
        </p:spPr>
        <p:txBody>
          <a:bodyPr/>
          <a:lstStyle/>
          <a:p>
            <a:pPr algn="ctr"/>
            <a:r>
              <a:rPr lang="ru-RU" sz="2400" dirty="0" smtClean="0"/>
              <a:t>Безопасность и удовлетворенность пациентов использованием </a:t>
            </a:r>
            <a:r>
              <a:rPr lang="en-US" sz="2400" dirty="0" smtClean="0"/>
              <a:t>tSNS </a:t>
            </a:r>
            <a:r>
              <a:rPr lang="ru-RU" sz="2400" dirty="0" smtClean="0"/>
              <a:t>с устройством </a:t>
            </a:r>
            <a:r>
              <a:rPr lang="en-US" sz="2400" dirty="0" smtClean="0"/>
              <a:t>Cefaly</a:t>
            </a:r>
            <a:r>
              <a:rPr lang="en-US" sz="2400" dirty="0"/>
              <a:t>® </a:t>
            </a:r>
            <a:r>
              <a:rPr lang="ru-RU" sz="2400" dirty="0" smtClean="0"/>
              <a:t>для лечения головной боли: опрос </a:t>
            </a:r>
            <a:r>
              <a:rPr lang="en-US" sz="2400" dirty="0" smtClean="0"/>
              <a:t> </a:t>
            </a:r>
            <a:r>
              <a:rPr lang="en-US" sz="2400" dirty="0"/>
              <a:t>2,313 </a:t>
            </a:r>
            <a:r>
              <a:rPr lang="ru-RU" sz="2400" dirty="0" smtClean="0"/>
              <a:t>пациентов в общей популяции</a:t>
            </a:r>
            <a:endParaRPr lang="ru-RU" sz="2400" dirty="0"/>
          </a:p>
        </p:txBody>
      </p:sp>
      <p:sp>
        <p:nvSpPr>
          <p:cNvPr id="4" name="TextBox 3"/>
          <p:cNvSpPr txBox="1"/>
          <p:nvPr/>
        </p:nvSpPr>
        <p:spPr>
          <a:xfrm>
            <a:off x="285751" y="1444532"/>
            <a:ext cx="8509000" cy="2585323"/>
          </a:xfrm>
          <a:prstGeom prst="rect">
            <a:avLst/>
          </a:prstGeom>
          <a:noFill/>
          <a:ln>
            <a:solidFill>
              <a:srgbClr val="FF0000"/>
            </a:solidFill>
          </a:ln>
        </p:spPr>
        <p:txBody>
          <a:bodyPr wrap="square" rtlCol="0">
            <a:spAutoFit/>
          </a:bodyPr>
          <a:lstStyle/>
          <a:p>
            <a:r>
              <a:rPr lang="ru-RU" dirty="0" smtClean="0"/>
              <a:t>Безопасность</a:t>
            </a:r>
            <a:r>
              <a:rPr lang="en-US" dirty="0" smtClean="0"/>
              <a:t> </a:t>
            </a:r>
            <a:endParaRPr lang="en-US" dirty="0"/>
          </a:p>
          <a:p>
            <a:r>
              <a:rPr lang="ru-RU" dirty="0"/>
              <a:t>99 </a:t>
            </a:r>
            <a:r>
              <a:rPr lang="ru-RU" dirty="0" smtClean="0"/>
              <a:t>пациентов </a:t>
            </a:r>
            <a:r>
              <a:rPr lang="ru-RU" dirty="0"/>
              <a:t>сообщили по крайней мере об одном неблагоприятном событии </a:t>
            </a:r>
            <a:r>
              <a:rPr lang="ru-RU" dirty="0" smtClean="0"/>
              <a:t>(НЯ), </a:t>
            </a:r>
            <a:r>
              <a:rPr lang="ru-RU" dirty="0"/>
              <a:t>то есть 4,3</a:t>
            </a:r>
            <a:r>
              <a:rPr lang="ru-RU" dirty="0" smtClean="0"/>
              <a:t>%. </a:t>
            </a:r>
            <a:r>
              <a:rPr lang="ru-RU" dirty="0"/>
              <a:t>В подгруппе неудовлетворенных пациентов частота </a:t>
            </a:r>
            <a:r>
              <a:rPr lang="ru-RU" dirty="0" smtClean="0"/>
              <a:t>НЯ </a:t>
            </a:r>
            <a:r>
              <a:rPr lang="ru-RU" dirty="0"/>
              <a:t>составила 5,48% </a:t>
            </a:r>
            <a:r>
              <a:rPr lang="ru-RU" dirty="0" smtClean="0"/>
              <a:t>и </a:t>
            </a:r>
            <a:r>
              <a:rPr lang="ru-RU" dirty="0"/>
              <a:t>3,24% </a:t>
            </a:r>
            <a:r>
              <a:rPr lang="ru-RU" dirty="0" smtClean="0"/>
              <a:t>в </a:t>
            </a:r>
            <a:r>
              <a:rPr lang="ru-RU" dirty="0"/>
              <a:t>подгруппе удовлетворенных пациентов. </a:t>
            </a:r>
            <a:r>
              <a:rPr lang="ru-RU" dirty="0" smtClean="0"/>
              <a:t>2% пациентов </a:t>
            </a:r>
            <a:r>
              <a:rPr lang="ru-RU" dirty="0"/>
              <a:t>прекратили </a:t>
            </a:r>
            <a:r>
              <a:rPr lang="ru-RU" dirty="0" err="1"/>
              <a:t>tSNS</a:t>
            </a:r>
            <a:r>
              <a:rPr lang="ru-RU" dirty="0"/>
              <a:t> из-за </a:t>
            </a:r>
            <a:r>
              <a:rPr lang="ru-RU" dirty="0" smtClean="0"/>
              <a:t>НЯ. </a:t>
            </a:r>
            <a:r>
              <a:rPr lang="ru-RU" dirty="0"/>
              <a:t>Ни один не был серьезным, и все были полностью обратимы. Наиболее заметным проявлением АЭ была аллергия кожи лба у 2 пациентов (0,09%). Наиболее </a:t>
            </a:r>
            <a:r>
              <a:rPr lang="ru-RU" dirty="0" smtClean="0"/>
              <a:t>частым НЯ были непереносимые </a:t>
            </a:r>
            <a:r>
              <a:rPr lang="ru-RU" dirty="0"/>
              <a:t>парестезии, вызванная электростимуляцией </a:t>
            </a:r>
            <a:r>
              <a:rPr lang="ru-RU" dirty="0" smtClean="0"/>
              <a:t>(46</a:t>
            </a:r>
            <a:r>
              <a:rPr lang="ru-RU" dirty="0"/>
              <a:t>% </a:t>
            </a:r>
            <a:r>
              <a:rPr lang="ru-RU" dirty="0" smtClean="0"/>
              <a:t>всех НЯ)</a:t>
            </a:r>
          </a:p>
          <a:p>
            <a:endParaRPr lang="en-US" dirty="0"/>
          </a:p>
        </p:txBody>
      </p:sp>
      <p:sp>
        <p:nvSpPr>
          <p:cNvPr id="5" name="Прямоугольник 4"/>
          <p:cNvSpPr/>
          <p:nvPr/>
        </p:nvSpPr>
        <p:spPr>
          <a:xfrm>
            <a:off x="285751" y="4535428"/>
            <a:ext cx="8509000" cy="1754327"/>
          </a:xfrm>
          <a:prstGeom prst="rect">
            <a:avLst/>
          </a:prstGeom>
          <a:ln>
            <a:solidFill>
              <a:srgbClr val="FF0000"/>
            </a:solidFill>
          </a:ln>
        </p:spPr>
        <p:txBody>
          <a:bodyPr wrap="square">
            <a:spAutoFit/>
          </a:bodyPr>
          <a:lstStyle/>
          <a:p>
            <a:r>
              <a:rPr lang="ru-RU" dirty="0" smtClean="0"/>
              <a:t>Наиболее частые ПЭ (% пациентов)</a:t>
            </a:r>
          </a:p>
          <a:p>
            <a:r>
              <a:rPr lang="en-US" dirty="0" smtClean="0"/>
              <a:t>0.52%</a:t>
            </a:r>
            <a:r>
              <a:rPr lang="ru-RU" dirty="0" smtClean="0"/>
              <a:t> - головная боль</a:t>
            </a:r>
          </a:p>
          <a:p>
            <a:r>
              <a:rPr lang="ru-RU" dirty="0" smtClean="0"/>
              <a:t>0,52% - сонливость во время процедуры</a:t>
            </a:r>
          </a:p>
          <a:p>
            <a:r>
              <a:rPr lang="ru-RU" dirty="0" smtClean="0"/>
              <a:t>0,22% - обратимая ирритация кожи лба</a:t>
            </a:r>
          </a:p>
          <a:p>
            <a:r>
              <a:rPr lang="ru-RU" dirty="0" smtClean="0"/>
              <a:t>0,17% - нарушения сна</a:t>
            </a:r>
          </a:p>
          <a:p>
            <a:r>
              <a:rPr lang="ru-RU" dirty="0" smtClean="0"/>
              <a:t>0,13% - </a:t>
            </a:r>
            <a:r>
              <a:rPr lang="ru-RU" dirty="0" err="1" smtClean="0"/>
              <a:t>персистирующие</a:t>
            </a:r>
            <a:r>
              <a:rPr lang="ru-RU" dirty="0" smtClean="0"/>
              <a:t> парестезии в области лба </a:t>
            </a:r>
            <a:endParaRPr lang="en-US" dirty="0"/>
          </a:p>
        </p:txBody>
      </p:sp>
      <p:sp>
        <p:nvSpPr>
          <p:cNvPr id="6" name="Прямоугольник 5"/>
          <p:cNvSpPr/>
          <p:nvPr/>
        </p:nvSpPr>
        <p:spPr>
          <a:xfrm>
            <a:off x="2899486" y="6461126"/>
            <a:ext cx="6244513" cy="338554"/>
          </a:xfrm>
          <a:prstGeom prst="rect">
            <a:avLst/>
          </a:prstGeom>
        </p:spPr>
        <p:txBody>
          <a:bodyPr wrap="square">
            <a:spAutoFit/>
          </a:bodyPr>
          <a:lstStyle/>
          <a:p>
            <a:r>
              <a:rPr lang="en-US" sz="1600" dirty="0"/>
              <a:t>Magis et al. The Journal of Headache and Pain 2013, 14:95</a:t>
            </a:r>
            <a:endParaRPr lang="ru-RU" sz="1600" dirty="0"/>
          </a:p>
        </p:txBody>
      </p:sp>
    </p:spTree>
    <p:extLst>
      <p:ext uri="{BB962C8B-B14F-4D97-AF65-F5344CB8AC3E}">
        <p14:creationId xmlns:p14="http://schemas.microsoft.com/office/powerpoint/2010/main" val="2303262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107576"/>
            <a:ext cx="9143999" cy="813174"/>
          </a:xfrm>
        </p:spPr>
        <p:txBody>
          <a:bodyPr/>
          <a:lstStyle/>
          <a:p>
            <a:r>
              <a:rPr lang="ru-RU" dirty="0" smtClean="0"/>
              <a:t>Седативный эффект </a:t>
            </a:r>
            <a:r>
              <a:rPr lang="nb-NO" dirty="0" err="1"/>
              <a:t>Cefaly</a:t>
            </a:r>
            <a:r>
              <a:rPr lang="nb-NO" dirty="0"/>
              <a:t>® </a:t>
            </a:r>
            <a:endParaRPr lang="ru-RU" dirty="0"/>
          </a:p>
        </p:txBody>
      </p:sp>
      <p:sp>
        <p:nvSpPr>
          <p:cNvPr id="3" name="Прямоугольник 2"/>
          <p:cNvSpPr/>
          <p:nvPr/>
        </p:nvSpPr>
        <p:spPr>
          <a:xfrm>
            <a:off x="6221655" y="6553627"/>
            <a:ext cx="2922345" cy="276999"/>
          </a:xfrm>
          <a:prstGeom prst="rect">
            <a:avLst/>
          </a:prstGeom>
        </p:spPr>
        <p:txBody>
          <a:bodyPr wrap="none">
            <a:spAutoFit/>
          </a:bodyPr>
          <a:lstStyle/>
          <a:p>
            <a:r>
              <a:rPr lang="en-US" sz="1200" dirty="0"/>
              <a:t>Piquet et al. BMC Neurology 2011, 11:135</a:t>
            </a:r>
            <a:endParaRPr lang="ru-RU" sz="1200" dirty="0"/>
          </a:p>
        </p:txBody>
      </p:sp>
      <p:sp>
        <p:nvSpPr>
          <p:cNvPr id="4" name="Прямоугольник 3"/>
          <p:cNvSpPr/>
          <p:nvPr/>
        </p:nvSpPr>
        <p:spPr>
          <a:xfrm>
            <a:off x="190499" y="2381250"/>
            <a:ext cx="8616044" cy="1754326"/>
          </a:xfrm>
          <a:prstGeom prst="rect">
            <a:avLst/>
          </a:prstGeom>
          <a:ln>
            <a:solidFill>
              <a:srgbClr val="FF0000"/>
            </a:solidFill>
          </a:ln>
        </p:spPr>
        <p:txBody>
          <a:bodyPr wrap="square">
            <a:spAutoFit/>
          </a:bodyPr>
          <a:lstStyle/>
          <a:p>
            <a:pPr marL="285750" indent="-285750">
              <a:buFont typeface="Arial"/>
              <a:buChar char="•"/>
            </a:pPr>
            <a:r>
              <a:rPr lang="ru-RU" dirty="0" smtClean="0"/>
              <a:t>Двойное-слепое с перекрестным дизайном КИ 30 ЗИ</a:t>
            </a:r>
          </a:p>
          <a:p>
            <a:pPr marL="285750" indent="-285750">
              <a:buFont typeface="Arial"/>
              <a:buChar char="•"/>
            </a:pPr>
            <a:r>
              <a:rPr lang="ru-RU" dirty="0" smtClean="0"/>
              <a:t>Психомоторная точность, </a:t>
            </a:r>
            <a:r>
              <a:rPr lang="en-US" dirty="0" smtClean="0"/>
              <a:t> </a:t>
            </a:r>
            <a:r>
              <a:rPr lang="ru-RU" dirty="0" smtClean="0"/>
              <a:t>Критическая </a:t>
            </a:r>
            <a:r>
              <a:rPr lang="ru-RU" dirty="0"/>
              <a:t>частота слияния мерцания, </a:t>
            </a:r>
            <a:r>
              <a:rPr lang="ru-RU" dirty="0" smtClean="0"/>
              <a:t>Визуальная </a:t>
            </a:r>
            <a:r>
              <a:rPr lang="ru-RU" dirty="0"/>
              <a:t>числовая шкала усталости, тест </a:t>
            </a:r>
            <a:r>
              <a:rPr lang="ru-RU" dirty="0" smtClean="0"/>
              <a:t>d2 (внимание и концентрация)</a:t>
            </a:r>
          </a:p>
          <a:p>
            <a:pPr marL="285750" indent="-285750">
              <a:buFont typeface="Arial"/>
              <a:buChar char="•"/>
            </a:pPr>
            <a:r>
              <a:rPr lang="ru-RU" dirty="0"/>
              <a:t>Каждый субъект тестировался в 4 различных экспериментальных условиях: без устройства </a:t>
            </a:r>
            <a:r>
              <a:rPr lang="ru-RU" dirty="0" err="1"/>
              <a:t>нейростимуляции</a:t>
            </a:r>
            <a:r>
              <a:rPr lang="ru-RU" dirty="0"/>
              <a:t>, с ложной </a:t>
            </a:r>
            <a:r>
              <a:rPr lang="ru-RU" dirty="0" err="1"/>
              <a:t>супраорбитальной</a:t>
            </a:r>
            <a:r>
              <a:rPr lang="ru-RU" dirty="0"/>
              <a:t> TNS, с низкочастотной </a:t>
            </a:r>
            <a:r>
              <a:rPr lang="ru-RU" dirty="0" err="1"/>
              <a:t>супраорбитальной</a:t>
            </a:r>
            <a:r>
              <a:rPr lang="ru-RU" dirty="0"/>
              <a:t> TNS и с высокочастотной </a:t>
            </a:r>
            <a:r>
              <a:rPr lang="ru-RU" dirty="0" err="1"/>
              <a:t>супраорбитальной</a:t>
            </a:r>
            <a:r>
              <a:rPr lang="ru-RU" dirty="0"/>
              <a:t> TNS.</a:t>
            </a:r>
          </a:p>
        </p:txBody>
      </p:sp>
    </p:spTree>
    <p:extLst>
      <p:ext uri="{BB962C8B-B14F-4D97-AF65-F5344CB8AC3E}">
        <p14:creationId xmlns:p14="http://schemas.microsoft.com/office/powerpoint/2010/main" val="3174220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107576"/>
            <a:ext cx="9143999" cy="813174"/>
          </a:xfrm>
        </p:spPr>
        <p:txBody>
          <a:bodyPr/>
          <a:lstStyle/>
          <a:p>
            <a:r>
              <a:rPr lang="ru-RU" dirty="0" smtClean="0"/>
              <a:t>Седативный эффект </a:t>
            </a:r>
            <a:r>
              <a:rPr lang="nb-NO" dirty="0" err="1"/>
              <a:t>Cefaly</a:t>
            </a:r>
            <a:r>
              <a:rPr lang="nb-NO" dirty="0"/>
              <a:t>® </a:t>
            </a:r>
            <a:endParaRPr lang="ru-RU" dirty="0"/>
          </a:p>
        </p:txBody>
      </p:sp>
      <p:sp>
        <p:nvSpPr>
          <p:cNvPr id="3" name="Прямоугольник 2"/>
          <p:cNvSpPr/>
          <p:nvPr/>
        </p:nvSpPr>
        <p:spPr>
          <a:xfrm>
            <a:off x="6221655" y="6553627"/>
            <a:ext cx="2922345" cy="276999"/>
          </a:xfrm>
          <a:prstGeom prst="rect">
            <a:avLst/>
          </a:prstGeom>
        </p:spPr>
        <p:txBody>
          <a:bodyPr wrap="none">
            <a:spAutoFit/>
          </a:bodyPr>
          <a:lstStyle/>
          <a:p>
            <a:r>
              <a:rPr lang="en-US" sz="1200" dirty="0"/>
              <a:t>Piquet et al. BMC Neurology 2011, 11:135</a:t>
            </a:r>
            <a:endParaRPr lang="ru-RU" sz="1200" dirty="0"/>
          </a:p>
        </p:txBody>
      </p:sp>
      <p:pic>
        <p:nvPicPr>
          <p:cNvPr id="5" name="Изображение 4" descr="1Без названия.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023664"/>
            <a:ext cx="4526193" cy="3178175"/>
          </a:xfrm>
          <a:prstGeom prst="rect">
            <a:avLst/>
          </a:prstGeom>
        </p:spPr>
      </p:pic>
      <p:pic>
        <p:nvPicPr>
          <p:cNvPr id="6" name="Изображение 5" descr="2Без названия.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251" y="1066996"/>
            <a:ext cx="4048124" cy="3224730"/>
          </a:xfrm>
          <a:prstGeom prst="rect">
            <a:avLst/>
          </a:prstGeom>
        </p:spPr>
      </p:pic>
      <p:sp>
        <p:nvSpPr>
          <p:cNvPr id="7" name="TextBox 6"/>
          <p:cNvSpPr txBox="1"/>
          <p:nvPr/>
        </p:nvSpPr>
        <p:spPr>
          <a:xfrm>
            <a:off x="127000" y="1100334"/>
            <a:ext cx="4413250" cy="923330"/>
          </a:xfrm>
          <a:prstGeom prst="rect">
            <a:avLst/>
          </a:prstGeom>
          <a:noFill/>
        </p:spPr>
        <p:txBody>
          <a:bodyPr wrap="square" rtlCol="0">
            <a:spAutoFit/>
          </a:bodyPr>
          <a:lstStyle/>
          <a:p>
            <a:pPr algn="ctr"/>
            <a:r>
              <a:rPr lang="ru-RU" dirty="0" smtClean="0"/>
              <a:t>Среднее изменение времени выполнения психомоторного теста в каждом эксперименте</a:t>
            </a:r>
            <a:endParaRPr lang="ru-RU" dirty="0"/>
          </a:p>
        </p:txBody>
      </p:sp>
      <p:sp>
        <p:nvSpPr>
          <p:cNvPr id="8" name="TextBox 7"/>
          <p:cNvSpPr txBox="1"/>
          <p:nvPr/>
        </p:nvSpPr>
        <p:spPr>
          <a:xfrm>
            <a:off x="4730749" y="4323993"/>
            <a:ext cx="4413250" cy="923330"/>
          </a:xfrm>
          <a:prstGeom prst="rect">
            <a:avLst/>
          </a:prstGeom>
          <a:noFill/>
        </p:spPr>
        <p:txBody>
          <a:bodyPr wrap="square" rtlCol="0">
            <a:spAutoFit/>
          </a:bodyPr>
          <a:lstStyle/>
          <a:p>
            <a:pPr algn="ctr"/>
            <a:r>
              <a:rPr lang="ru-RU" dirty="0" smtClean="0"/>
              <a:t>Среднее изменение критической частоты слияния мерцания в каждом эксперименте</a:t>
            </a:r>
            <a:endParaRPr lang="ru-RU" dirty="0"/>
          </a:p>
        </p:txBody>
      </p:sp>
    </p:spTree>
    <p:extLst>
      <p:ext uri="{BB962C8B-B14F-4D97-AF65-F5344CB8AC3E}">
        <p14:creationId xmlns:p14="http://schemas.microsoft.com/office/powerpoint/2010/main" val="477582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107576"/>
            <a:ext cx="9143999" cy="813174"/>
          </a:xfrm>
        </p:spPr>
        <p:txBody>
          <a:bodyPr/>
          <a:lstStyle/>
          <a:p>
            <a:r>
              <a:rPr lang="ru-RU" dirty="0" smtClean="0"/>
              <a:t>Седативный эффект </a:t>
            </a:r>
            <a:r>
              <a:rPr lang="nb-NO" dirty="0" err="1"/>
              <a:t>Cefaly</a:t>
            </a:r>
            <a:r>
              <a:rPr lang="nb-NO" dirty="0"/>
              <a:t>® </a:t>
            </a:r>
            <a:endParaRPr lang="ru-RU" dirty="0"/>
          </a:p>
        </p:txBody>
      </p:sp>
      <p:sp>
        <p:nvSpPr>
          <p:cNvPr id="3" name="Прямоугольник 2"/>
          <p:cNvSpPr/>
          <p:nvPr/>
        </p:nvSpPr>
        <p:spPr>
          <a:xfrm>
            <a:off x="6221655" y="6553627"/>
            <a:ext cx="2922345" cy="276999"/>
          </a:xfrm>
          <a:prstGeom prst="rect">
            <a:avLst/>
          </a:prstGeom>
        </p:spPr>
        <p:txBody>
          <a:bodyPr wrap="none">
            <a:spAutoFit/>
          </a:bodyPr>
          <a:lstStyle/>
          <a:p>
            <a:r>
              <a:rPr lang="en-US" sz="1200" dirty="0"/>
              <a:t>Piquet et al. BMC Neurology 2011, 11:135</a:t>
            </a:r>
            <a:endParaRPr lang="ru-RU" sz="1200" dirty="0"/>
          </a:p>
        </p:txBody>
      </p:sp>
      <p:sp>
        <p:nvSpPr>
          <p:cNvPr id="7" name="TextBox 6"/>
          <p:cNvSpPr txBox="1"/>
          <p:nvPr/>
        </p:nvSpPr>
        <p:spPr>
          <a:xfrm>
            <a:off x="127000" y="1100334"/>
            <a:ext cx="9017000" cy="646331"/>
          </a:xfrm>
          <a:prstGeom prst="rect">
            <a:avLst/>
          </a:prstGeom>
          <a:noFill/>
        </p:spPr>
        <p:txBody>
          <a:bodyPr wrap="square" rtlCol="0">
            <a:spAutoFit/>
          </a:bodyPr>
          <a:lstStyle/>
          <a:p>
            <a:r>
              <a:rPr lang="ru-RU" b="1" i="1" dirty="0" smtClean="0"/>
              <a:t>Среднее изменение визуальной числовой шкалы усталости в каждом эксперименте</a:t>
            </a:r>
            <a:endParaRPr lang="ru-RU" b="1" i="1" dirty="0"/>
          </a:p>
        </p:txBody>
      </p:sp>
      <p:sp>
        <p:nvSpPr>
          <p:cNvPr id="8" name="TextBox 7"/>
          <p:cNvSpPr txBox="1"/>
          <p:nvPr/>
        </p:nvSpPr>
        <p:spPr>
          <a:xfrm>
            <a:off x="127000" y="3131363"/>
            <a:ext cx="4952999" cy="1200329"/>
          </a:xfrm>
          <a:prstGeom prst="rect">
            <a:avLst/>
          </a:prstGeom>
          <a:noFill/>
        </p:spPr>
        <p:txBody>
          <a:bodyPr wrap="square" rtlCol="0">
            <a:spAutoFit/>
          </a:bodyPr>
          <a:lstStyle/>
          <a:p>
            <a:pPr algn="ctr"/>
            <a:r>
              <a:rPr lang="ru-RU" dirty="0" smtClean="0"/>
              <a:t>Общее </a:t>
            </a:r>
            <a:r>
              <a:rPr lang="ru-RU" dirty="0"/>
              <a:t>количество помеченных букв (GZ) и количество помеченных правильных букв (KL) </a:t>
            </a:r>
            <a:r>
              <a:rPr lang="ru-RU" dirty="0" smtClean="0"/>
              <a:t>статистически не различалось в разных экспериментах</a:t>
            </a:r>
            <a:endParaRPr lang="ru-RU" dirty="0"/>
          </a:p>
        </p:txBody>
      </p:sp>
      <p:sp>
        <p:nvSpPr>
          <p:cNvPr id="9" name="Прямоугольник 8"/>
          <p:cNvSpPr/>
          <p:nvPr/>
        </p:nvSpPr>
        <p:spPr>
          <a:xfrm>
            <a:off x="0" y="6110407"/>
            <a:ext cx="9128124" cy="646331"/>
          </a:xfrm>
          <a:prstGeom prst="rect">
            <a:avLst/>
          </a:prstGeom>
        </p:spPr>
        <p:txBody>
          <a:bodyPr wrap="square">
            <a:spAutoFit/>
          </a:bodyPr>
          <a:lstStyle/>
          <a:p>
            <a:r>
              <a:rPr lang="en-US" baseline="30000" dirty="0"/>
              <a:t>Fatigue Visual Numeric Scale</a:t>
            </a:r>
          </a:p>
          <a:p>
            <a:r>
              <a:rPr lang="en-US" baseline="30000" dirty="0"/>
              <a:t>The FVNS fatigue score tended to increase during all four conditions. However, the statistical analysis for the averaged individual changes showed that the increase was significant only during HFN (Figure 4).</a:t>
            </a:r>
            <a:endParaRPr lang="ru-RU" dirty="0"/>
          </a:p>
        </p:txBody>
      </p:sp>
      <p:pic>
        <p:nvPicPr>
          <p:cNvPr id="4" name="Изображение 3" descr="3Без названия.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166" y="1507248"/>
            <a:ext cx="3141235" cy="2717307"/>
          </a:xfrm>
          <a:prstGeom prst="rect">
            <a:avLst/>
          </a:prstGeom>
        </p:spPr>
      </p:pic>
      <p:pic>
        <p:nvPicPr>
          <p:cNvPr id="10" name="Изображение 9" descr="5Без названия.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85" y="4529037"/>
            <a:ext cx="8524875" cy="1393835"/>
          </a:xfrm>
          <a:prstGeom prst="rect">
            <a:avLst/>
          </a:prstGeom>
        </p:spPr>
      </p:pic>
      <p:sp>
        <p:nvSpPr>
          <p:cNvPr id="11" name="Прямоугольник 10"/>
          <p:cNvSpPr/>
          <p:nvPr/>
        </p:nvSpPr>
        <p:spPr>
          <a:xfrm>
            <a:off x="127000" y="1925041"/>
            <a:ext cx="5221166" cy="1200329"/>
          </a:xfrm>
          <a:prstGeom prst="rect">
            <a:avLst/>
          </a:prstGeom>
        </p:spPr>
        <p:txBody>
          <a:bodyPr wrap="square">
            <a:spAutoFit/>
          </a:bodyPr>
          <a:lstStyle/>
          <a:p>
            <a:r>
              <a:rPr lang="ru-RU" dirty="0"/>
              <a:t>Показатель </a:t>
            </a:r>
            <a:r>
              <a:rPr lang="ru-RU" dirty="0" smtClean="0"/>
              <a:t>FVNS </a:t>
            </a:r>
            <a:r>
              <a:rPr lang="ru-RU" dirty="0"/>
              <a:t>имел тенденцию </a:t>
            </a:r>
            <a:r>
              <a:rPr lang="ru-RU" dirty="0" smtClean="0"/>
              <a:t>к увеличению во </a:t>
            </a:r>
            <a:r>
              <a:rPr lang="ru-RU" dirty="0"/>
              <a:t>всех четырех </a:t>
            </a:r>
            <a:r>
              <a:rPr lang="ru-RU" dirty="0" smtClean="0"/>
              <a:t>экспериментах. Однако, </a:t>
            </a:r>
            <a:r>
              <a:rPr lang="ru-RU" dirty="0" err="1" smtClean="0"/>
              <a:t>статисически</a:t>
            </a:r>
            <a:r>
              <a:rPr lang="ru-RU" dirty="0" smtClean="0"/>
              <a:t> значимым было увеличение только </a:t>
            </a:r>
            <a:r>
              <a:rPr lang="ru-RU" dirty="0"/>
              <a:t>во время HFN</a:t>
            </a:r>
          </a:p>
        </p:txBody>
      </p:sp>
    </p:spTree>
    <p:extLst>
      <p:ext uri="{BB962C8B-B14F-4D97-AF65-F5344CB8AC3E}">
        <p14:creationId xmlns:p14="http://schemas.microsoft.com/office/powerpoint/2010/main" val="72087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2"/>
          <p:cNvSpPr>
            <a:spLocks noGrp="1"/>
          </p:cNvSpPr>
          <p:nvPr>
            <p:ph type="title"/>
          </p:nvPr>
        </p:nvSpPr>
        <p:spPr>
          <a:xfrm>
            <a:off x="549275" y="107576"/>
            <a:ext cx="8042276" cy="733799"/>
          </a:xfrm>
        </p:spPr>
        <p:txBody>
          <a:bodyPr/>
          <a:lstStyle/>
          <a:p>
            <a:r>
              <a:rPr lang="ru-RU" dirty="0" smtClean="0"/>
              <a:t>Выводы</a:t>
            </a:r>
            <a:endParaRPr lang="ru-RU" dirty="0"/>
          </a:p>
        </p:txBody>
      </p:sp>
      <p:sp>
        <p:nvSpPr>
          <p:cNvPr id="4" name="Содержимое 3"/>
          <p:cNvSpPr>
            <a:spLocks noGrp="1"/>
          </p:cNvSpPr>
          <p:nvPr>
            <p:ph idx="1"/>
          </p:nvPr>
        </p:nvSpPr>
        <p:spPr>
          <a:xfrm>
            <a:off x="279400" y="996951"/>
            <a:ext cx="8864600" cy="4343400"/>
          </a:xfrm>
        </p:spPr>
        <p:txBody>
          <a:bodyPr>
            <a:normAutofit/>
          </a:bodyPr>
          <a:lstStyle/>
          <a:p>
            <a:r>
              <a:rPr lang="ru-RU" dirty="0" smtClean="0"/>
              <a:t>Cefaly</a:t>
            </a:r>
            <a:r>
              <a:rPr lang="ru-RU" dirty="0"/>
              <a:t>® уменьшает возбуждение и </a:t>
            </a:r>
            <a:r>
              <a:rPr lang="ru-RU" dirty="0" smtClean="0"/>
              <a:t>оказывает успокаивающий эффект (снижение </a:t>
            </a:r>
            <a:r>
              <a:rPr lang="ru-RU" dirty="0"/>
              <a:t>настороженности и </a:t>
            </a:r>
            <a:r>
              <a:rPr lang="ru-RU" dirty="0" smtClean="0"/>
              <a:t>бдительности). Это наблюдается только </a:t>
            </a:r>
            <a:r>
              <a:rPr lang="ru-RU" dirty="0"/>
              <a:t>при высокой (120 Гц-HFN</a:t>
            </a:r>
            <a:r>
              <a:rPr lang="ru-RU" dirty="0" smtClean="0"/>
              <a:t>), а не </a:t>
            </a:r>
            <a:r>
              <a:rPr lang="ru-RU" dirty="0"/>
              <a:t>при низкой частоте (2,5 Гц-LFN) </a:t>
            </a:r>
            <a:r>
              <a:rPr lang="ru-RU" dirty="0" smtClean="0"/>
              <a:t>стимуляции</a:t>
            </a:r>
          </a:p>
          <a:p>
            <a:r>
              <a:rPr lang="ru-RU" dirty="0" smtClean="0"/>
              <a:t>Впервые на </a:t>
            </a:r>
            <a:r>
              <a:rPr lang="ru-RU" dirty="0"/>
              <a:t>здоровых </a:t>
            </a:r>
            <a:r>
              <a:rPr lang="ru-RU" dirty="0" smtClean="0"/>
              <a:t>добровольцах продемонстрировано, </a:t>
            </a:r>
            <a:r>
              <a:rPr lang="ru-RU" dirty="0"/>
              <a:t>что </a:t>
            </a:r>
            <a:r>
              <a:rPr lang="ru-RU" dirty="0" err="1"/>
              <a:t>супраорбитальная</a:t>
            </a:r>
            <a:r>
              <a:rPr lang="ru-RU" dirty="0"/>
              <a:t> высокочастотная </a:t>
            </a:r>
            <a:r>
              <a:rPr lang="ru-RU" dirty="0" err="1"/>
              <a:t>нейростимуляция</a:t>
            </a:r>
            <a:r>
              <a:rPr lang="ru-RU" dirty="0"/>
              <a:t>, применяемая с помощью устройства Cefaly®, </a:t>
            </a:r>
            <a:r>
              <a:rPr lang="ru-RU" dirty="0" err="1" smtClean="0"/>
              <a:t>конкордантно</a:t>
            </a:r>
            <a:r>
              <a:rPr lang="ru-RU" dirty="0" smtClean="0"/>
              <a:t> модулирует психофизиологические функции (снижение психомоторной бдительности и возбудимости). При этом фиктивная </a:t>
            </a:r>
            <a:r>
              <a:rPr lang="ru-RU" dirty="0"/>
              <a:t>стимуляция не имеет </a:t>
            </a:r>
            <a:r>
              <a:rPr lang="ru-RU" dirty="0" smtClean="0"/>
              <a:t>эффекта</a:t>
            </a:r>
          </a:p>
          <a:p>
            <a:r>
              <a:rPr lang="ru-RU" dirty="0" err="1" smtClean="0"/>
              <a:t>Супраорбитальная</a:t>
            </a:r>
            <a:r>
              <a:rPr lang="ru-RU" dirty="0" smtClean="0"/>
              <a:t> </a:t>
            </a:r>
            <a:r>
              <a:rPr lang="ru-RU" dirty="0"/>
              <a:t>HFN </a:t>
            </a:r>
            <a:r>
              <a:rPr lang="ru-RU" dirty="0" smtClean="0"/>
              <a:t>стимуляция с </a:t>
            </a:r>
            <a:r>
              <a:rPr lang="ru-RU" dirty="0"/>
              <a:t>устройством Cefaly® открывает интересные перспективы для лечения </a:t>
            </a:r>
            <a:r>
              <a:rPr lang="ru-RU" dirty="0" smtClean="0"/>
              <a:t>без побочных </a:t>
            </a:r>
            <a:r>
              <a:rPr lang="ru-RU" dirty="0"/>
              <a:t>эффектов </a:t>
            </a:r>
            <a:r>
              <a:rPr lang="ru-RU" dirty="0" smtClean="0"/>
              <a:t>состояний </a:t>
            </a:r>
            <a:r>
              <a:rPr lang="ru-RU" dirty="0" err="1" smtClean="0"/>
              <a:t>гипервозбудимости</a:t>
            </a:r>
            <a:r>
              <a:rPr lang="ru-RU" dirty="0" smtClean="0"/>
              <a:t> и</a:t>
            </a:r>
            <a:r>
              <a:rPr lang="ru-RU" dirty="0"/>
              <a:t>, возможно, нарушений сна. </a:t>
            </a:r>
          </a:p>
        </p:txBody>
      </p:sp>
    </p:spTree>
    <p:extLst>
      <p:ext uri="{BB962C8B-B14F-4D97-AF65-F5344CB8AC3E}">
        <p14:creationId xmlns:p14="http://schemas.microsoft.com/office/powerpoint/2010/main" val="2168040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3"/>
          <p:cNvSpPr>
            <a:spLocks noGrp="1"/>
          </p:cNvSpPr>
          <p:nvPr>
            <p:ph type="title"/>
          </p:nvPr>
        </p:nvSpPr>
        <p:spPr>
          <a:xfrm>
            <a:off x="0" y="197946"/>
            <a:ext cx="9144000" cy="1336956"/>
          </a:xfrm>
        </p:spPr>
        <p:txBody>
          <a:bodyPr>
            <a:normAutofit fontScale="90000"/>
          </a:bodyPr>
          <a:lstStyle/>
          <a:p>
            <a:pPr algn="ctr"/>
            <a:r>
              <a:rPr lang="ru-RU" sz="3200" dirty="0" smtClean="0"/>
              <a:t>Купирование приступов мигрени с помощью внешней </a:t>
            </a:r>
            <a:r>
              <a:rPr lang="ru-RU" sz="3200" dirty="0" err="1" smtClean="0"/>
              <a:t>тригеминальной</a:t>
            </a:r>
            <a:r>
              <a:rPr lang="ru-RU" sz="3200" dirty="0" smtClean="0"/>
              <a:t> </a:t>
            </a:r>
            <a:r>
              <a:rPr lang="ru-RU" sz="3200" dirty="0" err="1" smtClean="0"/>
              <a:t>нейростимуляции</a:t>
            </a:r>
            <a:r>
              <a:rPr lang="ru-RU" sz="3200" dirty="0" smtClean="0"/>
              <a:t> </a:t>
            </a:r>
            <a:r>
              <a:rPr lang="en-US" sz="3200" dirty="0" smtClean="0"/>
              <a:t>(ACME study)</a:t>
            </a:r>
            <a:endParaRPr lang="ru-RU" sz="3200" dirty="0"/>
          </a:p>
        </p:txBody>
      </p:sp>
      <p:sp>
        <p:nvSpPr>
          <p:cNvPr id="5" name="Прямоугольник 4"/>
          <p:cNvSpPr/>
          <p:nvPr/>
        </p:nvSpPr>
        <p:spPr>
          <a:xfrm>
            <a:off x="0" y="6119336"/>
            <a:ext cx="9144000" cy="738664"/>
          </a:xfrm>
          <a:prstGeom prst="rect">
            <a:avLst/>
          </a:prstGeom>
        </p:spPr>
        <p:txBody>
          <a:bodyPr wrap="square">
            <a:spAutoFit/>
          </a:bodyPr>
          <a:lstStyle/>
          <a:p>
            <a:r>
              <a:rPr lang="en-US" sz="1400" dirty="0"/>
              <a:t>Denise E </a:t>
            </a:r>
            <a:r>
              <a:rPr lang="en-US" sz="1400" dirty="0" smtClean="0"/>
              <a:t>Chou, </a:t>
            </a:r>
            <a:r>
              <a:rPr lang="en-US" sz="1400" dirty="0"/>
              <a:t>Marianna </a:t>
            </a:r>
            <a:r>
              <a:rPr lang="en-US" sz="1400" dirty="0" err="1"/>
              <a:t>Shnayderman</a:t>
            </a:r>
            <a:r>
              <a:rPr lang="en-US" sz="1400" dirty="0"/>
              <a:t> </a:t>
            </a:r>
            <a:r>
              <a:rPr lang="en-US" sz="1400" dirty="0" err="1" smtClean="0"/>
              <a:t>Yugrakh</a:t>
            </a:r>
            <a:r>
              <a:rPr lang="en-US" sz="1400" dirty="0" smtClean="0"/>
              <a:t>, </a:t>
            </a:r>
            <a:r>
              <a:rPr lang="en-US" sz="1400" dirty="0"/>
              <a:t>Dana </a:t>
            </a:r>
            <a:r>
              <a:rPr lang="en-US" sz="1400" dirty="0" err="1" smtClean="0"/>
              <a:t>Winegarner</a:t>
            </a:r>
            <a:r>
              <a:rPr lang="en-US" sz="1400" dirty="0" smtClean="0"/>
              <a:t>, </a:t>
            </a:r>
            <a:r>
              <a:rPr lang="en-US" sz="1400" dirty="0"/>
              <a:t>Vernon </a:t>
            </a:r>
            <a:r>
              <a:rPr lang="en-US" sz="1400" dirty="0" smtClean="0"/>
              <a:t>Rowe, </a:t>
            </a:r>
            <a:r>
              <a:rPr lang="en-US" sz="1400" dirty="0"/>
              <a:t>Deena </a:t>
            </a:r>
            <a:r>
              <a:rPr lang="en-US" sz="1400" dirty="0" err="1" smtClean="0"/>
              <a:t>Kuruvilla</a:t>
            </a:r>
            <a:r>
              <a:rPr lang="en-US" sz="1400" dirty="0" smtClean="0"/>
              <a:t> </a:t>
            </a:r>
            <a:r>
              <a:rPr lang="en-US" sz="1400" dirty="0"/>
              <a:t>and Jean </a:t>
            </a:r>
            <a:r>
              <a:rPr lang="en-US" sz="1400" dirty="0" err="1" smtClean="0"/>
              <a:t>Schoenen</a:t>
            </a:r>
            <a:r>
              <a:rPr lang="ru-RU" sz="1400" dirty="0" smtClean="0"/>
              <a:t>. </a:t>
            </a:r>
            <a:r>
              <a:rPr lang="is-IS" sz="1400" dirty="0"/>
              <a:t>Cephalalgia </a:t>
            </a:r>
            <a:r>
              <a:rPr lang="is-IS" sz="1400" dirty="0" smtClean="0"/>
              <a:t>2019</a:t>
            </a:r>
            <a:r>
              <a:rPr lang="is-IS" sz="1400" dirty="0"/>
              <a:t>, Vol. 39(1) 3–14</a:t>
            </a:r>
            <a:br>
              <a:rPr lang="is-IS" sz="1400" dirty="0"/>
            </a:br>
            <a:endParaRPr lang="ru-RU" sz="1400" dirty="0"/>
          </a:p>
        </p:txBody>
      </p:sp>
      <p:sp>
        <p:nvSpPr>
          <p:cNvPr id="6" name="Прямоугольник 5"/>
          <p:cNvSpPr/>
          <p:nvPr/>
        </p:nvSpPr>
        <p:spPr>
          <a:xfrm>
            <a:off x="313391" y="1977502"/>
            <a:ext cx="8428562" cy="4093428"/>
          </a:xfrm>
          <a:prstGeom prst="rect">
            <a:avLst/>
          </a:prstGeom>
          <a:ln>
            <a:solidFill>
              <a:srgbClr val="FF0000"/>
            </a:solidFill>
          </a:ln>
        </p:spPr>
        <p:txBody>
          <a:bodyPr wrap="square">
            <a:spAutoFit/>
          </a:bodyPr>
          <a:lstStyle/>
          <a:p>
            <a:pPr marL="342900" indent="-342900">
              <a:buFont typeface="Arial"/>
              <a:buChar char="•"/>
            </a:pPr>
            <a:r>
              <a:rPr lang="ru-RU" sz="2000" dirty="0" smtClean="0"/>
              <a:t>Двойное-слепое, </a:t>
            </a:r>
            <a:r>
              <a:rPr lang="ru-RU" sz="2000" dirty="0" err="1" smtClean="0"/>
              <a:t>рандомизированное</a:t>
            </a:r>
            <a:r>
              <a:rPr lang="ru-RU" sz="2000" dirty="0" smtClean="0"/>
              <a:t>, контролируемое (</a:t>
            </a:r>
            <a:r>
              <a:rPr lang="en-US" sz="2000" dirty="0" smtClean="0"/>
              <a:t>sham</a:t>
            </a:r>
            <a:r>
              <a:rPr lang="ru-RU" sz="2000" dirty="0" smtClean="0"/>
              <a:t>) исследование в 5 центрах головной боли в США</a:t>
            </a:r>
          </a:p>
          <a:p>
            <a:pPr marL="342900" indent="-342900">
              <a:buFont typeface="Arial"/>
              <a:buChar char="•"/>
            </a:pPr>
            <a:r>
              <a:rPr lang="ru-RU" sz="2000" dirty="0" smtClean="0"/>
              <a:t>109 пациентов с мигренью с аурой и без</a:t>
            </a:r>
          </a:p>
          <a:p>
            <a:pPr marL="342900" indent="-342900">
              <a:buFont typeface="Arial"/>
              <a:buChar char="•"/>
            </a:pPr>
            <a:r>
              <a:rPr lang="ru-RU" sz="2000" dirty="0" smtClean="0"/>
              <a:t>Параметры оценивать в начале приступа, сразу </a:t>
            </a:r>
            <a:r>
              <a:rPr lang="ru-RU" sz="2000" dirty="0"/>
              <a:t>после 1-часового сеанса лечения (острая фаза лечения), и через 2 и 24 часа после начала лечения (фаза после лечения). </a:t>
            </a:r>
            <a:endParaRPr lang="ru-RU" sz="2000" dirty="0" smtClean="0"/>
          </a:p>
          <a:p>
            <a:pPr marL="342900" indent="-342900">
              <a:buFont typeface="Arial"/>
              <a:buChar char="•"/>
            </a:pPr>
            <a:r>
              <a:rPr lang="ru-RU" sz="2000" dirty="0" smtClean="0"/>
              <a:t>Использование препаратов для купирования приступа, </a:t>
            </a:r>
            <a:r>
              <a:rPr lang="ru-RU" sz="2000" dirty="0"/>
              <a:t>не разрешалось в течение 2-часового периода времени с начала лечения (то есть 1-часовая сессия </a:t>
            </a:r>
            <a:r>
              <a:rPr lang="ru-RU" sz="2000" dirty="0" err="1"/>
              <a:t>e</a:t>
            </a:r>
            <a:r>
              <a:rPr lang="ru-RU" sz="2000" dirty="0"/>
              <a:t>-TNS с последующим 1-часовым наблюдением); </a:t>
            </a:r>
            <a:r>
              <a:rPr lang="ru-RU" sz="2000" dirty="0" smtClean="0"/>
              <a:t>после </a:t>
            </a:r>
            <a:r>
              <a:rPr lang="ru-RU" sz="2000" dirty="0"/>
              <a:t>этого интервала пациентам было разрешено использовать </a:t>
            </a:r>
            <a:r>
              <a:rPr lang="ru-RU" sz="2000" dirty="0" smtClean="0"/>
              <a:t>анальгетические препараты. </a:t>
            </a:r>
          </a:p>
          <a:p>
            <a:pPr marL="342900" indent="-342900">
              <a:buFont typeface="Arial"/>
              <a:buChar char="•"/>
            </a:pPr>
            <a:r>
              <a:rPr lang="ru-RU" sz="2000" dirty="0" smtClean="0"/>
              <a:t>ПЭ анализировались в течение 24 часов с момента применения процедуры</a:t>
            </a:r>
            <a:endParaRPr lang="ru-RU" sz="2000" dirty="0"/>
          </a:p>
        </p:txBody>
      </p:sp>
    </p:spTree>
    <p:extLst>
      <p:ext uri="{BB962C8B-B14F-4D97-AF65-F5344CB8AC3E}">
        <p14:creationId xmlns:p14="http://schemas.microsoft.com/office/powerpoint/2010/main" val="1282935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3"/>
          <p:cNvSpPr>
            <a:spLocks noGrp="1"/>
          </p:cNvSpPr>
          <p:nvPr>
            <p:ph type="title"/>
          </p:nvPr>
        </p:nvSpPr>
        <p:spPr>
          <a:xfrm>
            <a:off x="0" y="197946"/>
            <a:ext cx="9144000" cy="1336956"/>
          </a:xfrm>
        </p:spPr>
        <p:txBody>
          <a:bodyPr>
            <a:normAutofit fontScale="90000"/>
          </a:bodyPr>
          <a:lstStyle/>
          <a:p>
            <a:pPr algn="ctr"/>
            <a:r>
              <a:rPr lang="ru-RU" sz="3200" dirty="0" smtClean="0"/>
              <a:t>Купирование приступов мигрени с помощью внешней </a:t>
            </a:r>
            <a:r>
              <a:rPr lang="ru-RU" sz="3200" dirty="0" err="1" smtClean="0"/>
              <a:t>тригеминальной</a:t>
            </a:r>
            <a:r>
              <a:rPr lang="ru-RU" sz="3200" dirty="0" smtClean="0"/>
              <a:t> </a:t>
            </a:r>
            <a:r>
              <a:rPr lang="ru-RU" sz="3200" dirty="0" err="1" smtClean="0"/>
              <a:t>нейростимуляции</a:t>
            </a:r>
            <a:r>
              <a:rPr lang="ru-RU" sz="3200" dirty="0" smtClean="0"/>
              <a:t> </a:t>
            </a:r>
            <a:r>
              <a:rPr lang="en-US" sz="3200" dirty="0" smtClean="0"/>
              <a:t>(ACME study)</a:t>
            </a:r>
            <a:r>
              <a:rPr lang="ru-RU" sz="3200" dirty="0" smtClean="0"/>
              <a:t>: динамика боли</a:t>
            </a:r>
            <a:endParaRPr lang="ru-RU" sz="3200" dirty="0"/>
          </a:p>
        </p:txBody>
      </p:sp>
      <p:sp>
        <p:nvSpPr>
          <p:cNvPr id="5" name="Прямоугольник 4"/>
          <p:cNvSpPr/>
          <p:nvPr/>
        </p:nvSpPr>
        <p:spPr>
          <a:xfrm>
            <a:off x="0" y="6119336"/>
            <a:ext cx="9144000" cy="738664"/>
          </a:xfrm>
          <a:prstGeom prst="rect">
            <a:avLst/>
          </a:prstGeom>
        </p:spPr>
        <p:txBody>
          <a:bodyPr wrap="square">
            <a:spAutoFit/>
          </a:bodyPr>
          <a:lstStyle/>
          <a:p>
            <a:r>
              <a:rPr lang="en-US" sz="1400" dirty="0"/>
              <a:t>Denise E </a:t>
            </a:r>
            <a:r>
              <a:rPr lang="en-US" sz="1400" dirty="0" smtClean="0"/>
              <a:t>Chou, </a:t>
            </a:r>
            <a:r>
              <a:rPr lang="en-US" sz="1400" dirty="0"/>
              <a:t>Marianna </a:t>
            </a:r>
            <a:r>
              <a:rPr lang="en-US" sz="1400" dirty="0" err="1"/>
              <a:t>Shnayderman</a:t>
            </a:r>
            <a:r>
              <a:rPr lang="en-US" sz="1400" dirty="0"/>
              <a:t> </a:t>
            </a:r>
            <a:r>
              <a:rPr lang="en-US" sz="1400" dirty="0" err="1" smtClean="0"/>
              <a:t>Yugrakh</a:t>
            </a:r>
            <a:r>
              <a:rPr lang="en-US" sz="1400" dirty="0" smtClean="0"/>
              <a:t>, </a:t>
            </a:r>
            <a:r>
              <a:rPr lang="en-US" sz="1400" dirty="0"/>
              <a:t>Dana </a:t>
            </a:r>
            <a:r>
              <a:rPr lang="en-US" sz="1400" dirty="0" err="1" smtClean="0"/>
              <a:t>Winegarner</a:t>
            </a:r>
            <a:r>
              <a:rPr lang="en-US" sz="1400" dirty="0" smtClean="0"/>
              <a:t>, </a:t>
            </a:r>
            <a:r>
              <a:rPr lang="en-US" sz="1400" dirty="0"/>
              <a:t>Vernon </a:t>
            </a:r>
            <a:r>
              <a:rPr lang="en-US" sz="1400" dirty="0" smtClean="0"/>
              <a:t>Rowe, </a:t>
            </a:r>
            <a:r>
              <a:rPr lang="en-US" sz="1400" dirty="0"/>
              <a:t>Deena </a:t>
            </a:r>
            <a:r>
              <a:rPr lang="en-US" sz="1400" dirty="0" err="1" smtClean="0"/>
              <a:t>Kuruvilla</a:t>
            </a:r>
            <a:r>
              <a:rPr lang="en-US" sz="1400" dirty="0" smtClean="0"/>
              <a:t> </a:t>
            </a:r>
            <a:r>
              <a:rPr lang="en-US" sz="1400" dirty="0"/>
              <a:t>and Jean </a:t>
            </a:r>
            <a:r>
              <a:rPr lang="en-US" sz="1400" dirty="0" err="1" smtClean="0"/>
              <a:t>Schoenen</a:t>
            </a:r>
            <a:r>
              <a:rPr lang="ru-RU" sz="1400" dirty="0" smtClean="0"/>
              <a:t>. </a:t>
            </a:r>
            <a:r>
              <a:rPr lang="is-IS" sz="1400" dirty="0"/>
              <a:t>Cephalalgia </a:t>
            </a:r>
            <a:r>
              <a:rPr lang="is-IS" sz="1400" dirty="0" smtClean="0"/>
              <a:t>2019</a:t>
            </a:r>
            <a:r>
              <a:rPr lang="is-IS" sz="1400" dirty="0"/>
              <a:t>, Vol. 39(1) 3–14</a:t>
            </a:r>
            <a:br>
              <a:rPr lang="is-IS" sz="1400" dirty="0"/>
            </a:br>
            <a:endParaRPr lang="ru-RU" sz="1400" dirty="0"/>
          </a:p>
        </p:txBody>
      </p:sp>
      <p:pic>
        <p:nvPicPr>
          <p:cNvPr id="2" name="Изображение 1" descr="Без названия.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24" y="2655774"/>
            <a:ext cx="3860215" cy="3203157"/>
          </a:xfrm>
          <a:prstGeom prst="rect">
            <a:avLst/>
          </a:prstGeom>
        </p:spPr>
      </p:pic>
      <p:sp>
        <p:nvSpPr>
          <p:cNvPr id="3" name="Прямоугольник 2"/>
          <p:cNvSpPr/>
          <p:nvPr/>
        </p:nvSpPr>
        <p:spPr>
          <a:xfrm>
            <a:off x="107211" y="1936426"/>
            <a:ext cx="4074639" cy="584775"/>
          </a:xfrm>
          <a:prstGeom prst="rect">
            <a:avLst/>
          </a:prstGeom>
        </p:spPr>
        <p:txBody>
          <a:bodyPr wrap="square">
            <a:spAutoFit/>
          </a:bodyPr>
          <a:lstStyle/>
          <a:p>
            <a:pPr algn="ctr"/>
            <a:r>
              <a:rPr lang="ru-RU" sz="1600" dirty="0" smtClean="0"/>
              <a:t>Изменение относительно исходного среднего балла ВАШ через 1 час</a:t>
            </a:r>
            <a:endParaRPr lang="ru-RU" sz="1600" dirty="0"/>
          </a:p>
        </p:txBody>
      </p:sp>
      <p:sp>
        <p:nvSpPr>
          <p:cNvPr id="7" name="Прямоугольник 6"/>
          <p:cNvSpPr/>
          <p:nvPr/>
        </p:nvSpPr>
        <p:spPr>
          <a:xfrm>
            <a:off x="4667873" y="1984140"/>
            <a:ext cx="4476127" cy="584775"/>
          </a:xfrm>
          <a:prstGeom prst="rect">
            <a:avLst/>
          </a:prstGeom>
        </p:spPr>
        <p:txBody>
          <a:bodyPr wrap="square">
            <a:spAutoFit/>
          </a:bodyPr>
          <a:lstStyle/>
          <a:p>
            <a:pPr algn="ctr"/>
            <a:r>
              <a:rPr lang="ru-RU" sz="1600" dirty="0" smtClean="0"/>
              <a:t>Изменение относительно исходного среднего балла ВАШ через 1, 2 и 24 часа</a:t>
            </a:r>
            <a:endParaRPr lang="ru-RU" sz="1600" dirty="0"/>
          </a:p>
        </p:txBody>
      </p:sp>
      <p:pic>
        <p:nvPicPr>
          <p:cNvPr id="8" name="Изображение 7" descr="Без названия.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159" y="2655775"/>
            <a:ext cx="3255553" cy="3194416"/>
          </a:xfrm>
          <a:prstGeom prst="rect">
            <a:avLst/>
          </a:prstGeom>
        </p:spPr>
      </p:pic>
    </p:spTree>
    <p:extLst>
      <p:ext uri="{BB962C8B-B14F-4D97-AF65-F5344CB8AC3E}">
        <p14:creationId xmlns:p14="http://schemas.microsoft.com/office/powerpoint/2010/main" val="2135566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3"/>
          <p:cNvSpPr>
            <a:spLocks noGrp="1"/>
          </p:cNvSpPr>
          <p:nvPr>
            <p:ph type="title"/>
          </p:nvPr>
        </p:nvSpPr>
        <p:spPr>
          <a:xfrm>
            <a:off x="0" y="89316"/>
            <a:ext cx="9144000" cy="1336956"/>
          </a:xfrm>
        </p:spPr>
        <p:txBody>
          <a:bodyPr>
            <a:normAutofit fontScale="90000"/>
          </a:bodyPr>
          <a:lstStyle/>
          <a:p>
            <a:pPr algn="ctr"/>
            <a:r>
              <a:rPr lang="ru-RU" sz="3200" dirty="0" smtClean="0"/>
              <a:t>Купирование приступов мигрени с помощью внешней </a:t>
            </a:r>
            <a:r>
              <a:rPr lang="ru-RU" sz="3200" dirty="0" err="1" smtClean="0"/>
              <a:t>тригеминальной</a:t>
            </a:r>
            <a:r>
              <a:rPr lang="ru-RU" sz="3200" dirty="0" smtClean="0"/>
              <a:t> </a:t>
            </a:r>
            <a:r>
              <a:rPr lang="ru-RU" sz="3200" dirty="0" err="1" smtClean="0"/>
              <a:t>нейростимуляции</a:t>
            </a:r>
            <a:r>
              <a:rPr lang="ru-RU" sz="3200" dirty="0" smtClean="0"/>
              <a:t> </a:t>
            </a:r>
            <a:r>
              <a:rPr lang="en-US" sz="3200" dirty="0" smtClean="0"/>
              <a:t>(ACME study)</a:t>
            </a:r>
            <a:r>
              <a:rPr lang="ru-RU" sz="3200" dirty="0" smtClean="0"/>
              <a:t>: использование обезболивающих препаратов</a:t>
            </a:r>
            <a:endParaRPr lang="ru-RU" sz="3200" dirty="0"/>
          </a:p>
        </p:txBody>
      </p:sp>
      <p:sp>
        <p:nvSpPr>
          <p:cNvPr id="5" name="Прямоугольник 4"/>
          <p:cNvSpPr/>
          <p:nvPr/>
        </p:nvSpPr>
        <p:spPr>
          <a:xfrm>
            <a:off x="0" y="6119336"/>
            <a:ext cx="9144000" cy="738664"/>
          </a:xfrm>
          <a:prstGeom prst="rect">
            <a:avLst/>
          </a:prstGeom>
        </p:spPr>
        <p:txBody>
          <a:bodyPr wrap="square">
            <a:spAutoFit/>
          </a:bodyPr>
          <a:lstStyle/>
          <a:p>
            <a:r>
              <a:rPr lang="en-US" sz="1400" dirty="0"/>
              <a:t>Denise E </a:t>
            </a:r>
            <a:r>
              <a:rPr lang="en-US" sz="1400" dirty="0" smtClean="0"/>
              <a:t>Chou, </a:t>
            </a:r>
            <a:r>
              <a:rPr lang="en-US" sz="1400" dirty="0"/>
              <a:t>Marianna </a:t>
            </a:r>
            <a:r>
              <a:rPr lang="en-US" sz="1400" dirty="0" err="1"/>
              <a:t>Shnayderman</a:t>
            </a:r>
            <a:r>
              <a:rPr lang="en-US" sz="1400" dirty="0"/>
              <a:t> </a:t>
            </a:r>
            <a:r>
              <a:rPr lang="en-US" sz="1400" dirty="0" err="1" smtClean="0"/>
              <a:t>Yugrakh</a:t>
            </a:r>
            <a:r>
              <a:rPr lang="en-US" sz="1400" dirty="0" smtClean="0"/>
              <a:t>, </a:t>
            </a:r>
            <a:r>
              <a:rPr lang="en-US" sz="1400" dirty="0"/>
              <a:t>Dana </a:t>
            </a:r>
            <a:r>
              <a:rPr lang="en-US" sz="1400" dirty="0" err="1" smtClean="0"/>
              <a:t>Winegarner</a:t>
            </a:r>
            <a:r>
              <a:rPr lang="en-US" sz="1400" dirty="0" smtClean="0"/>
              <a:t>, </a:t>
            </a:r>
            <a:r>
              <a:rPr lang="en-US" sz="1400" dirty="0"/>
              <a:t>Vernon </a:t>
            </a:r>
            <a:r>
              <a:rPr lang="en-US" sz="1400" dirty="0" smtClean="0"/>
              <a:t>Rowe, </a:t>
            </a:r>
            <a:r>
              <a:rPr lang="en-US" sz="1400" dirty="0"/>
              <a:t>Deena </a:t>
            </a:r>
            <a:r>
              <a:rPr lang="en-US" sz="1400" dirty="0" err="1" smtClean="0"/>
              <a:t>Kuruvilla</a:t>
            </a:r>
            <a:r>
              <a:rPr lang="en-US" sz="1400" dirty="0" smtClean="0"/>
              <a:t> </a:t>
            </a:r>
            <a:r>
              <a:rPr lang="en-US" sz="1400" dirty="0"/>
              <a:t>and Jean </a:t>
            </a:r>
            <a:r>
              <a:rPr lang="en-US" sz="1400" dirty="0" err="1" smtClean="0"/>
              <a:t>Schoenen</a:t>
            </a:r>
            <a:r>
              <a:rPr lang="ru-RU" sz="1400" dirty="0" smtClean="0"/>
              <a:t>. </a:t>
            </a:r>
            <a:r>
              <a:rPr lang="is-IS" sz="1400" dirty="0"/>
              <a:t>Cephalalgia </a:t>
            </a:r>
            <a:r>
              <a:rPr lang="is-IS" sz="1400" dirty="0" smtClean="0"/>
              <a:t>2019</a:t>
            </a:r>
            <a:r>
              <a:rPr lang="is-IS" sz="1400" dirty="0"/>
              <a:t>, Vol. 39(1) 3–14</a:t>
            </a:r>
            <a:br>
              <a:rPr lang="is-IS" sz="1400" dirty="0"/>
            </a:br>
            <a:endParaRPr lang="ru-RU" sz="1400" dirty="0"/>
          </a:p>
        </p:txBody>
      </p:sp>
      <p:sp>
        <p:nvSpPr>
          <p:cNvPr id="3" name="Прямоугольник 2"/>
          <p:cNvSpPr/>
          <p:nvPr/>
        </p:nvSpPr>
        <p:spPr>
          <a:xfrm>
            <a:off x="0" y="1984141"/>
            <a:ext cx="4074639" cy="646331"/>
          </a:xfrm>
          <a:prstGeom prst="rect">
            <a:avLst/>
          </a:prstGeom>
        </p:spPr>
        <p:txBody>
          <a:bodyPr wrap="square">
            <a:spAutoFit/>
          </a:bodyPr>
          <a:lstStyle/>
          <a:p>
            <a:pPr algn="ctr"/>
            <a:r>
              <a:rPr lang="ru-RU" dirty="0" smtClean="0"/>
              <a:t>Использование дополнительного обезболивания в течение 2 часов</a:t>
            </a:r>
            <a:endParaRPr lang="ru-RU" dirty="0"/>
          </a:p>
        </p:txBody>
      </p:sp>
      <p:sp>
        <p:nvSpPr>
          <p:cNvPr id="7" name="Прямоугольник 6"/>
          <p:cNvSpPr/>
          <p:nvPr/>
        </p:nvSpPr>
        <p:spPr>
          <a:xfrm>
            <a:off x="4535919" y="1972328"/>
            <a:ext cx="4476127" cy="646331"/>
          </a:xfrm>
          <a:prstGeom prst="rect">
            <a:avLst/>
          </a:prstGeom>
        </p:spPr>
        <p:txBody>
          <a:bodyPr wrap="square">
            <a:spAutoFit/>
          </a:bodyPr>
          <a:lstStyle/>
          <a:p>
            <a:pPr algn="ctr"/>
            <a:r>
              <a:rPr lang="ru-RU" dirty="0"/>
              <a:t>Использование дополнительного обезболивания в течение </a:t>
            </a:r>
            <a:r>
              <a:rPr lang="ru-RU" dirty="0" smtClean="0"/>
              <a:t>24 </a:t>
            </a:r>
            <a:r>
              <a:rPr lang="ru-RU" dirty="0"/>
              <a:t>часов</a:t>
            </a:r>
          </a:p>
        </p:txBody>
      </p:sp>
      <p:graphicFrame>
        <p:nvGraphicFramePr>
          <p:cNvPr id="6" name="Диаграмма 5"/>
          <p:cNvGraphicFramePr/>
          <p:nvPr>
            <p:extLst>
              <p:ext uri="{D42A27DB-BD31-4B8C-83A1-F6EECF244321}">
                <p14:modId xmlns:p14="http://schemas.microsoft.com/office/powerpoint/2010/main" val="1595428938"/>
              </p:ext>
            </p:extLst>
          </p:nvPr>
        </p:nvGraphicFramePr>
        <p:xfrm>
          <a:off x="559" y="2795428"/>
          <a:ext cx="4815762" cy="3043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extLst>
              <p:ext uri="{D42A27DB-BD31-4B8C-83A1-F6EECF244321}">
                <p14:modId xmlns:p14="http://schemas.microsoft.com/office/powerpoint/2010/main" val="720653812"/>
              </p:ext>
            </p:extLst>
          </p:nvPr>
        </p:nvGraphicFramePr>
        <p:xfrm>
          <a:off x="4816321" y="2778203"/>
          <a:ext cx="4195725" cy="3055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0656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3"/>
          <p:cNvSpPr>
            <a:spLocks noGrp="1"/>
          </p:cNvSpPr>
          <p:nvPr>
            <p:ph type="title"/>
          </p:nvPr>
        </p:nvSpPr>
        <p:spPr>
          <a:xfrm>
            <a:off x="559" y="201284"/>
            <a:ext cx="9144000" cy="1336956"/>
          </a:xfrm>
        </p:spPr>
        <p:txBody>
          <a:bodyPr>
            <a:normAutofit fontScale="90000"/>
          </a:bodyPr>
          <a:lstStyle/>
          <a:p>
            <a:pPr algn="ctr"/>
            <a:r>
              <a:rPr lang="ru-RU" sz="3200" dirty="0" smtClean="0"/>
              <a:t>Купирование приступов мигрени с помощью внешней </a:t>
            </a:r>
            <a:r>
              <a:rPr lang="ru-RU" sz="3200" dirty="0" err="1" smtClean="0"/>
              <a:t>тригеминальной</a:t>
            </a:r>
            <a:r>
              <a:rPr lang="ru-RU" sz="3200" dirty="0" smtClean="0"/>
              <a:t> </a:t>
            </a:r>
            <a:r>
              <a:rPr lang="ru-RU" sz="3200" dirty="0" err="1" smtClean="0"/>
              <a:t>нейростимуляции</a:t>
            </a:r>
            <a:r>
              <a:rPr lang="ru-RU" sz="3200" dirty="0" smtClean="0"/>
              <a:t> </a:t>
            </a:r>
            <a:r>
              <a:rPr lang="en-US" sz="3200" dirty="0" smtClean="0"/>
              <a:t>(ACME study)</a:t>
            </a:r>
            <a:r>
              <a:rPr lang="ru-RU" sz="3200" dirty="0" smtClean="0"/>
              <a:t>: уровень обезболивания</a:t>
            </a:r>
            <a:endParaRPr lang="ru-RU" sz="3200" dirty="0"/>
          </a:p>
        </p:txBody>
      </p:sp>
      <p:sp>
        <p:nvSpPr>
          <p:cNvPr id="5" name="Прямоугольник 4"/>
          <p:cNvSpPr/>
          <p:nvPr/>
        </p:nvSpPr>
        <p:spPr>
          <a:xfrm>
            <a:off x="0" y="6119336"/>
            <a:ext cx="9144000" cy="738664"/>
          </a:xfrm>
          <a:prstGeom prst="rect">
            <a:avLst/>
          </a:prstGeom>
        </p:spPr>
        <p:txBody>
          <a:bodyPr wrap="square">
            <a:spAutoFit/>
          </a:bodyPr>
          <a:lstStyle/>
          <a:p>
            <a:r>
              <a:rPr lang="en-US" sz="1400" dirty="0"/>
              <a:t>Denise E </a:t>
            </a:r>
            <a:r>
              <a:rPr lang="en-US" sz="1400" dirty="0" smtClean="0"/>
              <a:t>Chou, </a:t>
            </a:r>
            <a:r>
              <a:rPr lang="en-US" sz="1400" dirty="0"/>
              <a:t>Marianna </a:t>
            </a:r>
            <a:r>
              <a:rPr lang="en-US" sz="1400" dirty="0" err="1"/>
              <a:t>Shnayderman</a:t>
            </a:r>
            <a:r>
              <a:rPr lang="en-US" sz="1400" dirty="0"/>
              <a:t> </a:t>
            </a:r>
            <a:r>
              <a:rPr lang="en-US" sz="1400" dirty="0" err="1" smtClean="0"/>
              <a:t>Yugrakh</a:t>
            </a:r>
            <a:r>
              <a:rPr lang="en-US" sz="1400" dirty="0" smtClean="0"/>
              <a:t>, </a:t>
            </a:r>
            <a:r>
              <a:rPr lang="en-US" sz="1400" dirty="0"/>
              <a:t>Dana </a:t>
            </a:r>
            <a:r>
              <a:rPr lang="en-US" sz="1400" dirty="0" err="1" smtClean="0"/>
              <a:t>Winegarner</a:t>
            </a:r>
            <a:r>
              <a:rPr lang="en-US" sz="1400" dirty="0" smtClean="0"/>
              <a:t>, </a:t>
            </a:r>
            <a:r>
              <a:rPr lang="en-US" sz="1400" dirty="0"/>
              <a:t>Vernon </a:t>
            </a:r>
            <a:r>
              <a:rPr lang="en-US" sz="1400" dirty="0" smtClean="0"/>
              <a:t>Rowe, </a:t>
            </a:r>
            <a:r>
              <a:rPr lang="en-US" sz="1400" dirty="0"/>
              <a:t>Deena </a:t>
            </a:r>
            <a:r>
              <a:rPr lang="en-US" sz="1400" dirty="0" err="1" smtClean="0"/>
              <a:t>Kuruvilla</a:t>
            </a:r>
            <a:r>
              <a:rPr lang="en-US" sz="1400" dirty="0" smtClean="0"/>
              <a:t> </a:t>
            </a:r>
            <a:r>
              <a:rPr lang="en-US" sz="1400" dirty="0"/>
              <a:t>and Jean </a:t>
            </a:r>
            <a:r>
              <a:rPr lang="en-US" sz="1400" dirty="0" err="1" smtClean="0"/>
              <a:t>Schoenen</a:t>
            </a:r>
            <a:r>
              <a:rPr lang="ru-RU" sz="1400" dirty="0" smtClean="0"/>
              <a:t>. </a:t>
            </a:r>
            <a:r>
              <a:rPr lang="is-IS" sz="1400" dirty="0"/>
              <a:t>Cephalalgia </a:t>
            </a:r>
            <a:r>
              <a:rPr lang="is-IS" sz="1400" dirty="0" smtClean="0"/>
              <a:t>2019</a:t>
            </a:r>
            <a:r>
              <a:rPr lang="is-IS" sz="1400" dirty="0"/>
              <a:t>, Vol. 39(1) 3–14</a:t>
            </a:r>
            <a:br>
              <a:rPr lang="is-IS" sz="1400" dirty="0"/>
            </a:br>
            <a:endParaRPr lang="ru-RU" sz="1400" dirty="0"/>
          </a:p>
        </p:txBody>
      </p:sp>
      <p:sp>
        <p:nvSpPr>
          <p:cNvPr id="3" name="Прямоугольник 2"/>
          <p:cNvSpPr/>
          <p:nvPr/>
        </p:nvSpPr>
        <p:spPr>
          <a:xfrm>
            <a:off x="0" y="1984141"/>
            <a:ext cx="4074639" cy="646331"/>
          </a:xfrm>
          <a:prstGeom prst="rect">
            <a:avLst/>
          </a:prstGeom>
        </p:spPr>
        <p:txBody>
          <a:bodyPr wrap="square">
            <a:spAutoFit/>
          </a:bodyPr>
          <a:lstStyle/>
          <a:p>
            <a:pPr algn="ctr"/>
            <a:r>
              <a:rPr lang="ru-RU" dirty="0" smtClean="0"/>
              <a:t>Доля пациентов с полным обезболиванием</a:t>
            </a:r>
            <a:endParaRPr lang="ru-RU" dirty="0"/>
          </a:p>
        </p:txBody>
      </p:sp>
      <p:sp>
        <p:nvSpPr>
          <p:cNvPr id="7" name="Прямоугольник 6"/>
          <p:cNvSpPr/>
          <p:nvPr/>
        </p:nvSpPr>
        <p:spPr>
          <a:xfrm>
            <a:off x="5162700" y="1972328"/>
            <a:ext cx="3849346" cy="646331"/>
          </a:xfrm>
          <a:prstGeom prst="rect">
            <a:avLst/>
          </a:prstGeom>
        </p:spPr>
        <p:txBody>
          <a:bodyPr wrap="square">
            <a:spAutoFit/>
          </a:bodyPr>
          <a:lstStyle/>
          <a:p>
            <a:pPr algn="ctr"/>
            <a:r>
              <a:rPr lang="ru-RU" dirty="0" smtClean="0"/>
              <a:t>Доля пациентов с ≥ 30% снижением боли</a:t>
            </a:r>
            <a:endParaRPr lang="ru-RU" dirty="0"/>
          </a:p>
        </p:txBody>
      </p:sp>
      <p:graphicFrame>
        <p:nvGraphicFramePr>
          <p:cNvPr id="6" name="Диаграмма 5"/>
          <p:cNvGraphicFramePr/>
          <p:nvPr>
            <p:extLst>
              <p:ext uri="{D42A27DB-BD31-4B8C-83A1-F6EECF244321}">
                <p14:modId xmlns:p14="http://schemas.microsoft.com/office/powerpoint/2010/main" val="4220613386"/>
              </p:ext>
            </p:extLst>
          </p:nvPr>
        </p:nvGraphicFramePr>
        <p:xfrm>
          <a:off x="559" y="2795428"/>
          <a:ext cx="4815762" cy="3043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extLst>
              <p:ext uri="{D42A27DB-BD31-4B8C-83A1-F6EECF244321}">
                <p14:modId xmlns:p14="http://schemas.microsoft.com/office/powerpoint/2010/main" val="926797214"/>
              </p:ext>
            </p:extLst>
          </p:nvPr>
        </p:nvGraphicFramePr>
        <p:xfrm>
          <a:off x="4816321" y="2783614"/>
          <a:ext cx="4195725" cy="3055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9259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nvPr>
        </p:nvGraphicFramePr>
        <p:xfrm>
          <a:off x="408541" y="1041706"/>
          <a:ext cx="8135040" cy="4764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9805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3"/>
          <p:cNvSpPr>
            <a:spLocks noGrp="1"/>
          </p:cNvSpPr>
          <p:nvPr>
            <p:ph type="title"/>
          </p:nvPr>
        </p:nvSpPr>
        <p:spPr>
          <a:xfrm>
            <a:off x="57730" y="168189"/>
            <a:ext cx="9144000" cy="1336956"/>
          </a:xfrm>
        </p:spPr>
        <p:txBody>
          <a:bodyPr>
            <a:normAutofit fontScale="90000"/>
          </a:bodyPr>
          <a:lstStyle/>
          <a:p>
            <a:pPr algn="ctr"/>
            <a:r>
              <a:rPr lang="ru-RU" sz="3200" dirty="0" smtClean="0"/>
              <a:t>Купирование приступов мигрени с помощью внешней </a:t>
            </a:r>
            <a:r>
              <a:rPr lang="ru-RU" sz="3200" dirty="0" err="1" smtClean="0"/>
              <a:t>тригеминальной</a:t>
            </a:r>
            <a:r>
              <a:rPr lang="ru-RU" sz="3200" dirty="0" smtClean="0"/>
              <a:t> </a:t>
            </a:r>
            <a:r>
              <a:rPr lang="ru-RU" sz="3200" dirty="0" err="1" smtClean="0"/>
              <a:t>нейростимуляции</a:t>
            </a:r>
            <a:r>
              <a:rPr lang="ru-RU" sz="3200" dirty="0" smtClean="0"/>
              <a:t> </a:t>
            </a:r>
            <a:r>
              <a:rPr lang="en-US" sz="3200" dirty="0" smtClean="0"/>
              <a:t>(ACME study)</a:t>
            </a:r>
            <a:r>
              <a:rPr lang="ru-RU" sz="3200" dirty="0" smtClean="0"/>
              <a:t>: уровень обезболивания</a:t>
            </a:r>
            <a:endParaRPr lang="ru-RU" sz="3200" dirty="0"/>
          </a:p>
        </p:txBody>
      </p:sp>
      <p:sp>
        <p:nvSpPr>
          <p:cNvPr id="5" name="Прямоугольник 4"/>
          <p:cNvSpPr/>
          <p:nvPr/>
        </p:nvSpPr>
        <p:spPr>
          <a:xfrm>
            <a:off x="0" y="6119336"/>
            <a:ext cx="9144000" cy="738664"/>
          </a:xfrm>
          <a:prstGeom prst="rect">
            <a:avLst/>
          </a:prstGeom>
        </p:spPr>
        <p:txBody>
          <a:bodyPr wrap="square">
            <a:spAutoFit/>
          </a:bodyPr>
          <a:lstStyle/>
          <a:p>
            <a:r>
              <a:rPr lang="en-US" sz="1400" dirty="0"/>
              <a:t>Denise E </a:t>
            </a:r>
            <a:r>
              <a:rPr lang="en-US" sz="1400" dirty="0" smtClean="0"/>
              <a:t>Chou, </a:t>
            </a:r>
            <a:r>
              <a:rPr lang="en-US" sz="1400" dirty="0"/>
              <a:t>Marianna </a:t>
            </a:r>
            <a:r>
              <a:rPr lang="en-US" sz="1400" dirty="0" err="1"/>
              <a:t>Shnayderman</a:t>
            </a:r>
            <a:r>
              <a:rPr lang="en-US" sz="1400" dirty="0"/>
              <a:t> </a:t>
            </a:r>
            <a:r>
              <a:rPr lang="en-US" sz="1400" dirty="0" err="1" smtClean="0"/>
              <a:t>Yugrakh</a:t>
            </a:r>
            <a:r>
              <a:rPr lang="en-US" sz="1400" dirty="0" smtClean="0"/>
              <a:t>, </a:t>
            </a:r>
            <a:r>
              <a:rPr lang="en-US" sz="1400" dirty="0"/>
              <a:t>Dana </a:t>
            </a:r>
            <a:r>
              <a:rPr lang="en-US" sz="1400" dirty="0" err="1" smtClean="0"/>
              <a:t>Winegarner</a:t>
            </a:r>
            <a:r>
              <a:rPr lang="en-US" sz="1400" dirty="0" smtClean="0"/>
              <a:t>, </a:t>
            </a:r>
            <a:r>
              <a:rPr lang="en-US" sz="1400" dirty="0"/>
              <a:t>Vernon </a:t>
            </a:r>
            <a:r>
              <a:rPr lang="en-US" sz="1400" dirty="0" smtClean="0"/>
              <a:t>Rowe, </a:t>
            </a:r>
            <a:r>
              <a:rPr lang="en-US" sz="1400" dirty="0"/>
              <a:t>Deena </a:t>
            </a:r>
            <a:r>
              <a:rPr lang="en-US" sz="1400" dirty="0" err="1" smtClean="0"/>
              <a:t>Kuruvilla</a:t>
            </a:r>
            <a:r>
              <a:rPr lang="en-US" sz="1400" dirty="0" smtClean="0"/>
              <a:t> </a:t>
            </a:r>
            <a:r>
              <a:rPr lang="en-US" sz="1400" dirty="0"/>
              <a:t>and Jean </a:t>
            </a:r>
            <a:r>
              <a:rPr lang="en-US" sz="1400" dirty="0" err="1" smtClean="0"/>
              <a:t>Schoenen</a:t>
            </a:r>
            <a:r>
              <a:rPr lang="ru-RU" sz="1400" dirty="0" smtClean="0"/>
              <a:t>. </a:t>
            </a:r>
            <a:r>
              <a:rPr lang="is-IS" sz="1400" dirty="0"/>
              <a:t>Cephalalgia </a:t>
            </a:r>
            <a:r>
              <a:rPr lang="is-IS" sz="1400" dirty="0" smtClean="0"/>
              <a:t>2019</a:t>
            </a:r>
            <a:r>
              <a:rPr lang="is-IS" sz="1400" dirty="0"/>
              <a:t>, Vol. 39(1) 3–14</a:t>
            </a:r>
            <a:br>
              <a:rPr lang="is-IS" sz="1400" dirty="0"/>
            </a:br>
            <a:endParaRPr lang="ru-RU" sz="1400" dirty="0"/>
          </a:p>
        </p:txBody>
      </p:sp>
      <p:sp>
        <p:nvSpPr>
          <p:cNvPr id="7" name="Прямоугольник 6"/>
          <p:cNvSpPr/>
          <p:nvPr/>
        </p:nvSpPr>
        <p:spPr>
          <a:xfrm>
            <a:off x="791724" y="1579366"/>
            <a:ext cx="7676012" cy="400110"/>
          </a:xfrm>
          <a:prstGeom prst="rect">
            <a:avLst/>
          </a:prstGeom>
        </p:spPr>
        <p:txBody>
          <a:bodyPr wrap="square">
            <a:spAutoFit/>
          </a:bodyPr>
          <a:lstStyle/>
          <a:p>
            <a:pPr algn="ctr"/>
            <a:r>
              <a:rPr lang="ru-RU" sz="2000" dirty="0" smtClean="0"/>
              <a:t>Доля пациентов с ≥ 50% снижением боли</a:t>
            </a:r>
            <a:endParaRPr lang="ru-RU" sz="2000" dirty="0"/>
          </a:p>
        </p:txBody>
      </p:sp>
      <p:graphicFrame>
        <p:nvGraphicFramePr>
          <p:cNvPr id="6" name="Диаграмма 5"/>
          <p:cNvGraphicFramePr/>
          <p:nvPr>
            <p:extLst>
              <p:ext uri="{D42A27DB-BD31-4B8C-83A1-F6EECF244321}">
                <p14:modId xmlns:p14="http://schemas.microsoft.com/office/powerpoint/2010/main" val="1215202353"/>
              </p:ext>
            </p:extLst>
          </p:nvPr>
        </p:nvGraphicFramePr>
        <p:xfrm>
          <a:off x="1847916" y="2127918"/>
          <a:ext cx="5376566" cy="3768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7626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3"/>
          <p:cNvSpPr>
            <a:spLocks noGrp="1"/>
          </p:cNvSpPr>
          <p:nvPr>
            <p:ph type="title"/>
          </p:nvPr>
        </p:nvSpPr>
        <p:spPr>
          <a:xfrm>
            <a:off x="0" y="107576"/>
            <a:ext cx="9144000" cy="1336956"/>
          </a:xfrm>
        </p:spPr>
        <p:txBody>
          <a:bodyPr>
            <a:normAutofit fontScale="90000"/>
          </a:bodyPr>
          <a:lstStyle/>
          <a:p>
            <a:pPr algn="ctr"/>
            <a:r>
              <a:rPr lang="ru-RU" sz="3200" dirty="0" smtClean="0"/>
              <a:t>Купирование приступов мигрени с помощью внешней </a:t>
            </a:r>
            <a:r>
              <a:rPr lang="ru-RU" sz="3200" dirty="0" err="1" smtClean="0"/>
              <a:t>тригеминальной</a:t>
            </a:r>
            <a:r>
              <a:rPr lang="ru-RU" sz="3200" dirty="0" smtClean="0"/>
              <a:t> </a:t>
            </a:r>
            <a:r>
              <a:rPr lang="ru-RU" sz="3200" dirty="0" err="1" smtClean="0"/>
              <a:t>нейростимуляции</a:t>
            </a:r>
            <a:r>
              <a:rPr lang="ru-RU" sz="3200" dirty="0" smtClean="0"/>
              <a:t> </a:t>
            </a:r>
            <a:r>
              <a:rPr lang="en-US" sz="3200" dirty="0" smtClean="0"/>
              <a:t>(ACME study)</a:t>
            </a:r>
            <a:r>
              <a:rPr lang="ru-RU" sz="3200" dirty="0" smtClean="0"/>
              <a:t>: безопасность</a:t>
            </a:r>
            <a:endParaRPr lang="ru-RU" sz="3200" dirty="0"/>
          </a:p>
        </p:txBody>
      </p:sp>
      <p:sp>
        <p:nvSpPr>
          <p:cNvPr id="2" name="Содержимое 1"/>
          <p:cNvSpPr>
            <a:spLocks noGrp="1"/>
          </p:cNvSpPr>
          <p:nvPr>
            <p:ph idx="1"/>
          </p:nvPr>
        </p:nvSpPr>
        <p:spPr/>
        <p:txBody>
          <a:bodyPr>
            <a:normAutofit/>
          </a:bodyPr>
          <a:lstStyle/>
          <a:p>
            <a:r>
              <a:rPr lang="ru-RU" sz="1800" dirty="0" smtClean="0"/>
              <a:t>Не </a:t>
            </a:r>
            <a:r>
              <a:rPr lang="ru-RU" sz="1800" dirty="0"/>
              <a:t>было </a:t>
            </a:r>
            <a:r>
              <a:rPr lang="ru-RU" sz="1800" dirty="0" smtClean="0"/>
              <a:t>зарегистрировано ни одно СЯ в процессе всего </a:t>
            </a:r>
            <a:r>
              <a:rPr lang="ru-RU" sz="1800" dirty="0"/>
              <a:t>исследования. </a:t>
            </a:r>
            <a:r>
              <a:rPr lang="ru-RU" sz="1800" dirty="0" smtClean="0"/>
              <a:t>Три </a:t>
            </a:r>
            <a:r>
              <a:rPr lang="ru-RU" sz="1800" dirty="0"/>
              <a:t>пациента (два в </a:t>
            </a:r>
            <a:r>
              <a:rPr lang="ru-RU" sz="1800" dirty="0" smtClean="0"/>
              <a:t>основной группе и </a:t>
            </a:r>
            <a:r>
              <a:rPr lang="ru-RU" sz="1800" dirty="0"/>
              <a:t>один </a:t>
            </a:r>
            <a:r>
              <a:rPr lang="ru-RU" sz="1800" dirty="0" smtClean="0"/>
              <a:t>в группе </a:t>
            </a:r>
            <a:r>
              <a:rPr lang="ru-RU" sz="1800" dirty="0" err="1" smtClean="0"/>
              <a:t>sham</a:t>
            </a:r>
            <a:r>
              <a:rPr lang="ru-RU" sz="1800" dirty="0" smtClean="0"/>
              <a:t>) </a:t>
            </a:r>
            <a:r>
              <a:rPr lang="ru-RU" sz="1800" dirty="0"/>
              <a:t>были неспособны переносить </a:t>
            </a:r>
            <a:r>
              <a:rPr lang="ru-RU" sz="1800" dirty="0" smtClean="0"/>
              <a:t>ощущения парестезий </a:t>
            </a:r>
            <a:r>
              <a:rPr lang="ru-RU" sz="1800" dirty="0"/>
              <a:t>во время фазы теста на </a:t>
            </a:r>
            <a:r>
              <a:rPr lang="ru-RU" sz="1800" dirty="0" err="1"/>
              <a:t>ноцицептивный</a:t>
            </a:r>
            <a:r>
              <a:rPr lang="ru-RU" sz="1800" dirty="0"/>
              <a:t> порог (до того, как прошли первые 5 минут стимуляции), и лечение было </a:t>
            </a:r>
            <a:r>
              <a:rPr lang="ru-RU" sz="1800" dirty="0" smtClean="0"/>
              <a:t>прекращено </a:t>
            </a:r>
            <a:r>
              <a:rPr lang="ru-RU" sz="1800" dirty="0"/>
              <a:t>до перехода к полной фазе </a:t>
            </a:r>
            <a:r>
              <a:rPr lang="ru-RU" sz="1800" dirty="0" smtClean="0"/>
              <a:t>стимуляции.</a:t>
            </a:r>
          </a:p>
          <a:p>
            <a:r>
              <a:rPr lang="ru-RU" sz="1800" dirty="0" smtClean="0"/>
              <a:t>Четыре </a:t>
            </a:r>
            <a:r>
              <a:rPr lang="ru-RU" sz="1800" dirty="0"/>
              <a:t>пациента (три в </a:t>
            </a:r>
            <a:r>
              <a:rPr lang="ru-RU" sz="1800" dirty="0" smtClean="0"/>
              <a:t>основной группе и </a:t>
            </a:r>
            <a:r>
              <a:rPr lang="ru-RU" sz="1800" dirty="0"/>
              <a:t>один в группе </a:t>
            </a:r>
            <a:r>
              <a:rPr lang="ru-RU" sz="1800" dirty="0" err="1" smtClean="0"/>
              <a:t>sham</a:t>
            </a:r>
            <a:r>
              <a:rPr lang="ru-RU" sz="1800" dirty="0" smtClean="0"/>
              <a:t>) </a:t>
            </a:r>
            <a:r>
              <a:rPr lang="ru-RU" sz="1800" dirty="0"/>
              <a:t>прекратили лечение до окончания полного часа </a:t>
            </a:r>
            <a:r>
              <a:rPr lang="ru-RU" sz="1800" dirty="0" smtClean="0"/>
              <a:t>стимуляции. В основной группе один пациент отказался </a:t>
            </a:r>
            <a:r>
              <a:rPr lang="ru-RU" sz="1800" dirty="0"/>
              <a:t>из-за тошноты, которой не было до начала </a:t>
            </a:r>
            <a:r>
              <a:rPr lang="ru-RU" sz="1800" dirty="0" smtClean="0"/>
              <a:t>сеанса и  которая </a:t>
            </a:r>
            <a:r>
              <a:rPr lang="ru-RU" sz="1800" dirty="0"/>
              <a:t>впоследствии </a:t>
            </a:r>
            <a:r>
              <a:rPr lang="ru-RU" sz="1800" dirty="0" smtClean="0"/>
              <a:t>разрешилась </a:t>
            </a:r>
            <a:r>
              <a:rPr lang="ru-RU" sz="1800" dirty="0"/>
              <a:t>без вмешательства через 20 минут), и два других пациента прекратили лечение вскоре после начальной фазы теста стимуляции, поскольку они чувствовали парестезию как болезненную. Не было никаких других побочных эффектов или субъективных жалоб ни в одной из групп в течение 24 часов после начала лечения.</a:t>
            </a:r>
          </a:p>
        </p:txBody>
      </p:sp>
      <p:sp>
        <p:nvSpPr>
          <p:cNvPr id="5" name="Прямоугольник 4"/>
          <p:cNvSpPr/>
          <p:nvPr/>
        </p:nvSpPr>
        <p:spPr>
          <a:xfrm>
            <a:off x="0" y="6119336"/>
            <a:ext cx="9144000" cy="738664"/>
          </a:xfrm>
          <a:prstGeom prst="rect">
            <a:avLst/>
          </a:prstGeom>
        </p:spPr>
        <p:txBody>
          <a:bodyPr wrap="square">
            <a:spAutoFit/>
          </a:bodyPr>
          <a:lstStyle/>
          <a:p>
            <a:r>
              <a:rPr lang="en-US" sz="1400" dirty="0"/>
              <a:t>Denise E </a:t>
            </a:r>
            <a:r>
              <a:rPr lang="en-US" sz="1400" dirty="0" smtClean="0"/>
              <a:t>Chou, </a:t>
            </a:r>
            <a:r>
              <a:rPr lang="en-US" sz="1400" dirty="0"/>
              <a:t>Marianna </a:t>
            </a:r>
            <a:r>
              <a:rPr lang="en-US" sz="1400" dirty="0" err="1"/>
              <a:t>Shnayderman</a:t>
            </a:r>
            <a:r>
              <a:rPr lang="en-US" sz="1400" dirty="0"/>
              <a:t> </a:t>
            </a:r>
            <a:r>
              <a:rPr lang="en-US" sz="1400" dirty="0" err="1" smtClean="0"/>
              <a:t>Yugrakh</a:t>
            </a:r>
            <a:r>
              <a:rPr lang="en-US" sz="1400" dirty="0" smtClean="0"/>
              <a:t>, </a:t>
            </a:r>
            <a:r>
              <a:rPr lang="en-US" sz="1400" dirty="0"/>
              <a:t>Dana </a:t>
            </a:r>
            <a:r>
              <a:rPr lang="en-US" sz="1400" dirty="0" err="1" smtClean="0"/>
              <a:t>Winegarner</a:t>
            </a:r>
            <a:r>
              <a:rPr lang="en-US" sz="1400" dirty="0" smtClean="0"/>
              <a:t>, </a:t>
            </a:r>
            <a:r>
              <a:rPr lang="en-US" sz="1400" dirty="0"/>
              <a:t>Vernon </a:t>
            </a:r>
            <a:r>
              <a:rPr lang="en-US" sz="1400" dirty="0" smtClean="0"/>
              <a:t>Rowe, </a:t>
            </a:r>
            <a:r>
              <a:rPr lang="en-US" sz="1400" dirty="0"/>
              <a:t>Deena </a:t>
            </a:r>
            <a:r>
              <a:rPr lang="en-US" sz="1400" dirty="0" err="1" smtClean="0"/>
              <a:t>Kuruvilla</a:t>
            </a:r>
            <a:r>
              <a:rPr lang="en-US" sz="1400" dirty="0" smtClean="0"/>
              <a:t> </a:t>
            </a:r>
            <a:r>
              <a:rPr lang="en-US" sz="1400" dirty="0"/>
              <a:t>and Jean </a:t>
            </a:r>
            <a:r>
              <a:rPr lang="en-US" sz="1400" dirty="0" err="1" smtClean="0"/>
              <a:t>Schoenen</a:t>
            </a:r>
            <a:r>
              <a:rPr lang="ru-RU" sz="1400" dirty="0" smtClean="0"/>
              <a:t>. </a:t>
            </a:r>
            <a:r>
              <a:rPr lang="is-IS" sz="1400" dirty="0"/>
              <a:t>Cephalalgia </a:t>
            </a:r>
            <a:r>
              <a:rPr lang="is-IS" sz="1400" dirty="0" smtClean="0"/>
              <a:t>2019</a:t>
            </a:r>
            <a:r>
              <a:rPr lang="is-IS" sz="1400" dirty="0"/>
              <a:t>, Vol. 39(1) 3–14</a:t>
            </a:r>
            <a:br>
              <a:rPr lang="is-IS" sz="1400" dirty="0"/>
            </a:br>
            <a:endParaRPr lang="ru-RU" sz="1400" dirty="0"/>
          </a:p>
        </p:txBody>
      </p:sp>
    </p:spTree>
    <p:extLst>
      <p:ext uri="{BB962C8B-B14F-4D97-AF65-F5344CB8AC3E}">
        <p14:creationId xmlns:p14="http://schemas.microsoft.com/office/powerpoint/2010/main" val="2703680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3"/>
          <p:cNvSpPr>
            <a:spLocks noGrp="1"/>
          </p:cNvSpPr>
          <p:nvPr>
            <p:ph type="title"/>
          </p:nvPr>
        </p:nvSpPr>
        <p:spPr>
          <a:xfrm>
            <a:off x="0" y="107576"/>
            <a:ext cx="9144000" cy="1336956"/>
          </a:xfrm>
        </p:spPr>
        <p:txBody>
          <a:bodyPr>
            <a:normAutofit fontScale="90000"/>
          </a:bodyPr>
          <a:lstStyle/>
          <a:p>
            <a:pPr algn="ctr"/>
            <a:r>
              <a:rPr lang="ru-RU" sz="3200" dirty="0" smtClean="0"/>
              <a:t>Купирование приступов мигрени с помощью внешней </a:t>
            </a:r>
            <a:r>
              <a:rPr lang="ru-RU" sz="3200" dirty="0" err="1" smtClean="0"/>
              <a:t>тригеминальной</a:t>
            </a:r>
            <a:r>
              <a:rPr lang="ru-RU" sz="3200" dirty="0" smtClean="0"/>
              <a:t> </a:t>
            </a:r>
            <a:r>
              <a:rPr lang="ru-RU" sz="3200" dirty="0" err="1" smtClean="0"/>
              <a:t>нейростимуляции</a:t>
            </a:r>
            <a:r>
              <a:rPr lang="ru-RU" sz="3200" dirty="0" smtClean="0"/>
              <a:t> </a:t>
            </a:r>
            <a:r>
              <a:rPr lang="en-US" sz="3200" dirty="0" smtClean="0"/>
              <a:t>(ACME study)</a:t>
            </a:r>
            <a:r>
              <a:rPr lang="ru-RU" sz="3200" dirty="0" smtClean="0"/>
              <a:t>: Выводы</a:t>
            </a:r>
            <a:endParaRPr lang="ru-RU" sz="3200" dirty="0"/>
          </a:p>
        </p:txBody>
      </p:sp>
      <p:sp>
        <p:nvSpPr>
          <p:cNvPr id="2" name="Содержимое 1"/>
          <p:cNvSpPr>
            <a:spLocks noGrp="1"/>
          </p:cNvSpPr>
          <p:nvPr>
            <p:ph idx="1"/>
          </p:nvPr>
        </p:nvSpPr>
        <p:spPr/>
        <p:txBody>
          <a:bodyPr>
            <a:normAutofit/>
          </a:bodyPr>
          <a:lstStyle/>
          <a:p>
            <a:r>
              <a:rPr lang="ru-RU" dirty="0"/>
              <a:t>Исследование ACME является первым </a:t>
            </a:r>
            <a:r>
              <a:rPr lang="ru-RU" dirty="0" smtClean="0"/>
              <a:t>РКИ </a:t>
            </a:r>
            <a:r>
              <a:rPr lang="ru-RU" dirty="0"/>
              <a:t>испытанием </a:t>
            </a:r>
            <a:r>
              <a:rPr lang="ru-RU" dirty="0" err="1"/>
              <a:t>e</a:t>
            </a:r>
            <a:r>
              <a:rPr lang="ru-RU" dirty="0"/>
              <a:t>-TNS для </a:t>
            </a:r>
            <a:r>
              <a:rPr lang="ru-RU" dirty="0" smtClean="0"/>
              <a:t>купирования приступов мигрени</a:t>
            </a:r>
          </a:p>
          <a:p>
            <a:r>
              <a:rPr lang="ru-RU" dirty="0" smtClean="0"/>
              <a:t>Нейростимуляция с помощью </a:t>
            </a:r>
            <a:r>
              <a:rPr lang="en-US" dirty="0" smtClean="0"/>
              <a:t>Cefaly</a:t>
            </a:r>
            <a:r>
              <a:rPr lang="ru-RU" dirty="0" smtClean="0"/>
              <a:t> эффективна в купировании приступов мигрени с аурой и без</a:t>
            </a:r>
          </a:p>
          <a:p>
            <a:r>
              <a:rPr lang="ru-RU" dirty="0" smtClean="0"/>
              <a:t> </a:t>
            </a:r>
            <a:r>
              <a:rPr lang="ru-RU" dirty="0"/>
              <a:t>Нейростимуляция с помощью </a:t>
            </a:r>
            <a:r>
              <a:rPr lang="en-US" dirty="0"/>
              <a:t>Cefaly</a:t>
            </a:r>
            <a:r>
              <a:rPr lang="ru-RU" dirty="0"/>
              <a:t> </a:t>
            </a:r>
            <a:r>
              <a:rPr lang="ru-RU" dirty="0" smtClean="0"/>
              <a:t>позволяет получить значимый анальгетический эффект, снизить потребление купирующих средств</a:t>
            </a:r>
          </a:p>
          <a:p>
            <a:r>
              <a:rPr lang="ru-RU" dirty="0"/>
              <a:t>Нейростимуляция с помощью </a:t>
            </a:r>
            <a:r>
              <a:rPr lang="en-US" dirty="0"/>
              <a:t>Cefaly</a:t>
            </a:r>
            <a:r>
              <a:rPr lang="ru-RU" dirty="0"/>
              <a:t> </a:t>
            </a:r>
            <a:r>
              <a:rPr lang="ru-RU" dirty="0" smtClean="0"/>
              <a:t>в </a:t>
            </a:r>
            <a:r>
              <a:rPr lang="ru-RU" dirty="0"/>
              <a:t>купировании приступов мигрени </a:t>
            </a:r>
            <a:r>
              <a:rPr lang="ru-RU" dirty="0" smtClean="0"/>
              <a:t>характеризуется высоким уровнем безопасности</a:t>
            </a:r>
            <a:endParaRPr lang="ru-RU" dirty="0"/>
          </a:p>
        </p:txBody>
      </p:sp>
      <p:sp>
        <p:nvSpPr>
          <p:cNvPr id="5" name="Прямоугольник 4"/>
          <p:cNvSpPr/>
          <p:nvPr/>
        </p:nvSpPr>
        <p:spPr>
          <a:xfrm>
            <a:off x="0" y="6119336"/>
            <a:ext cx="9144000" cy="738664"/>
          </a:xfrm>
          <a:prstGeom prst="rect">
            <a:avLst/>
          </a:prstGeom>
        </p:spPr>
        <p:txBody>
          <a:bodyPr wrap="square">
            <a:spAutoFit/>
          </a:bodyPr>
          <a:lstStyle/>
          <a:p>
            <a:r>
              <a:rPr lang="en-US" sz="1400" dirty="0"/>
              <a:t>Denise E </a:t>
            </a:r>
            <a:r>
              <a:rPr lang="en-US" sz="1400" dirty="0" smtClean="0"/>
              <a:t>Chou, </a:t>
            </a:r>
            <a:r>
              <a:rPr lang="en-US" sz="1400" dirty="0"/>
              <a:t>Marianna </a:t>
            </a:r>
            <a:r>
              <a:rPr lang="en-US" sz="1400" dirty="0" err="1"/>
              <a:t>Shnayderman</a:t>
            </a:r>
            <a:r>
              <a:rPr lang="en-US" sz="1400" dirty="0"/>
              <a:t> </a:t>
            </a:r>
            <a:r>
              <a:rPr lang="en-US" sz="1400" dirty="0" err="1" smtClean="0"/>
              <a:t>Yugrakh</a:t>
            </a:r>
            <a:r>
              <a:rPr lang="en-US" sz="1400" dirty="0" smtClean="0"/>
              <a:t>, </a:t>
            </a:r>
            <a:r>
              <a:rPr lang="en-US" sz="1400" dirty="0"/>
              <a:t>Dana </a:t>
            </a:r>
            <a:r>
              <a:rPr lang="en-US" sz="1400" dirty="0" err="1" smtClean="0"/>
              <a:t>Winegarner</a:t>
            </a:r>
            <a:r>
              <a:rPr lang="en-US" sz="1400" dirty="0" smtClean="0"/>
              <a:t>, </a:t>
            </a:r>
            <a:r>
              <a:rPr lang="en-US" sz="1400" dirty="0"/>
              <a:t>Vernon </a:t>
            </a:r>
            <a:r>
              <a:rPr lang="en-US" sz="1400" dirty="0" smtClean="0"/>
              <a:t>Rowe, </a:t>
            </a:r>
            <a:r>
              <a:rPr lang="en-US" sz="1400" dirty="0"/>
              <a:t>Deena </a:t>
            </a:r>
            <a:r>
              <a:rPr lang="en-US" sz="1400" dirty="0" err="1" smtClean="0"/>
              <a:t>Kuruvilla</a:t>
            </a:r>
            <a:r>
              <a:rPr lang="en-US" sz="1400" dirty="0" smtClean="0"/>
              <a:t> </a:t>
            </a:r>
            <a:r>
              <a:rPr lang="en-US" sz="1400" dirty="0"/>
              <a:t>and Jean </a:t>
            </a:r>
            <a:r>
              <a:rPr lang="en-US" sz="1400" dirty="0" err="1" smtClean="0"/>
              <a:t>Schoenen</a:t>
            </a:r>
            <a:r>
              <a:rPr lang="ru-RU" sz="1400" dirty="0" smtClean="0"/>
              <a:t>. </a:t>
            </a:r>
            <a:r>
              <a:rPr lang="is-IS" sz="1400" dirty="0"/>
              <a:t>Cephalalgia </a:t>
            </a:r>
            <a:r>
              <a:rPr lang="is-IS" sz="1400" dirty="0" smtClean="0"/>
              <a:t>2019</a:t>
            </a:r>
            <a:r>
              <a:rPr lang="is-IS" sz="1400" dirty="0"/>
              <a:t>, Vol. 39(1) 3–14</a:t>
            </a:r>
            <a:br>
              <a:rPr lang="is-IS" sz="1400" dirty="0"/>
            </a:br>
            <a:endParaRPr lang="ru-RU" sz="1400" dirty="0"/>
          </a:p>
        </p:txBody>
      </p:sp>
    </p:spTree>
    <p:extLst>
      <p:ext uri="{BB962C8B-B14F-4D97-AF65-F5344CB8AC3E}">
        <p14:creationId xmlns:p14="http://schemas.microsoft.com/office/powerpoint/2010/main" val="4027430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2832" y="160737"/>
            <a:ext cx="8452518" cy="1325563"/>
          </a:xfrm>
        </p:spPr>
        <p:txBody>
          <a:bodyPr>
            <a:normAutofit/>
          </a:bodyPr>
          <a:lstStyle/>
          <a:p>
            <a:pPr algn="ctr"/>
            <a:r>
              <a:rPr lang="ru-RU" dirty="0" smtClean="0"/>
              <a:t>Неинвазивная стимуляция </a:t>
            </a:r>
            <a:r>
              <a:rPr lang="ru-RU" dirty="0" err="1" smtClean="0"/>
              <a:t>супраорбитального</a:t>
            </a:r>
            <a:r>
              <a:rPr lang="ru-RU" dirty="0" smtClean="0"/>
              <a:t> нерва: программы использования </a:t>
            </a:r>
            <a:endParaRPr lang="ru-RU" dirty="0"/>
          </a:p>
        </p:txBody>
      </p:sp>
      <p:pic>
        <p:nvPicPr>
          <p:cNvPr id="3" name="Изображение 2" descr="1Без названия.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750" y="1555777"/>
            <a:ext cx="3166280" cy="2264822"/>
          </a:xfrm>
          <a:prstGeom prst="rect">
            <a:avLst/>
          </a:prstGeom>
        </p:spPr>
      </p:pic>
      <p:pic>
        <p:nvPicPr>
          <p:cNvPr id="4" name="Изображение 3" descr="2Без названия.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624" y="1555777"/>
            <a:ext cx="2783897" cy="2304594"/>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4141732073"/>
              </p:ext>
            </p:extLst>
          </p:nvPr>
        </p:nvGraphicFramePr>
        <p:xfrm>
          <a:off x="62832" y="4225496"/>
          <a:ext cx="8810395" cy="2085340"/>
        </p:xfrm>
        <a:graphic>
          <a:graphicData uri="http://schemas.openxmlformats.org/drawingml/2006/table">
            <a:tbl>
              <a:tblPr firstRow="1" bandRow="1">
                <a:tableStyleId>{BC89EF96-8CEA-46FF-86C4-4CE0E7609802}</a:tableStyleId>
              </a:tblPr>
              <a:tblGrid>
                <a:gridCol w="1762079"/>
                <a:gridCol w="1762079"/>
                <a:gridCol w="1762079"/>
                <a:gridCol w="1762079"/>
                <a:gridCol w="1762079"/>
              </a:tblGrid>
              <a:tr h="370840">
                <a:tc>
                  <a:txBody>
                    <a:bodyPr/>
                    <a:lstStyle/>
                    <a:p>
                      <a:r>
                        <a:rPr lang="ru-RU" dirty="0" smtClean="0"/>
                        <a:t>Программы</a:t>
                      </a:r>
                      <a:endParaRPr lang="ru-RU" dirty="0"/>
                    </a:p>
                  </a:txBody>
                  <a:tcPr/>
                </a:tc>
                <a:tc>
                  <a:txBody>
                    <a:bodyPr/>
                    <a:lstStyle/>
                    <a:p>
                      <a:r>
                        <a:rPr lang="ru-RU" dirty="0" smtClean="0"/>
                        <a:t>Назначение</a:t>
                      </a:r>
                      <a:endParaRPr lang="ru-RU" dirty="0"/>
                    </a:p>
                  </a:txBody>
                  <a:tcPr/>
                </a:tc>
                <a:tc>
                  <a:txBody>
                    <a:bodyPr/>
                    <a:lstStyle/>
                    <a:p>
                      <a:r>
                        <a:rPr lang="ru-RU" dirty="0" smtClean="0"/>
                        <a:t>Режим применения</a:t>
                      </a:r>
                      <a:endParaRPr lang="ru-RU" dirty="0"/>
                    </a:p>
                  </a:txBody>
                  <a:tcPr/>
                </a:tc>
                <a:tc>
                  <a:txBody>
                    <a:bodyPr/>
                    <a:lstStyle/>
                    <a:p>
                      <a:r>
                        <a:rPr lang="ru-RU" dirty="0" smtClean="0"/>
                        <a:t>Частота</a:t>
                      </a:r>
                      <a:endParaRPr lang="ru-RU" dirty="0"/>
                    </a:p>
                  </a:txBody>
                  <a:tcPr/>
                </a:tc>
                <a:tc>
                  <a:txBody>
                    <a:bodyPr/>
                    <a:lstStyle/>
                    <a:p>
                      <a:r>
                        <a:rPr lang="ru-RU" dirty="0" smtClean="0"/>
                        <a:t>Максимальная сила тока</a:t>
                      </a:r>
                      <a:endParaRPr lang="ru-RU" dirty="0"/>
                    </a:p>
                  </a:txBody>
                  <a:tcPr/>
                </a:tc>
              </a:tr>
              <a:tr h="370840">
                <a:tc>
                  <a:txBody>
                    <a:bodyPr/>
                    <a:lstStyle/>
                    <a:p>
                      <a:r>
                        <a:rPr lang="ru-RU" dirty="0" smtClean="0"/>
                        <a:t>1</a:t>
                      </a:r>
                      <a:endParaRPr lang="ru-RU" dirty="0"/>
                    </a:p>
                  </a:txBody>
                  <a:tcPr/>
                </a:tc>
                <a:tc>
                  <a:txBody>
                    <a:bodyPr/>
                    <a:lstStyle/>
                    <a:p>
                      <a:r>
                        <a:rPr lang="ru-RU" dirty="0" smtClean="0"/>
                        <a:t>Купирование приступа мигрени</a:t>
                      </a:r>
                      <a:endParaRPr lang="ru-RU" dirty="0"/>
                    </a:p>
                  </a:txBody>
                  <a:tcPr/>
                </a:tc>
                <a:tc>
                  <a:txBody>
                    <a:bodyPr/>
                    <a:lstStyle/>
                    <a:p>
                      <a:r>
                        <a:rPr lang="ru-RU" dirty="0" smtClean="0"/>
                        <a:t>20 минут* 3 раза</a:t>
                      </a:r>
                      <a:endParaRPr lang="ru-RU" dirty="0"/>
                    </a:p>
                  </a:txBody>
                  <a:tcPr/>
                </a:tc>
                <a:tc>
                  <a:txBody>
                    <a:bodyPr/>
                    <a:lstStyle/>
                    <a:p>
                      <a:r>
                        <a:rPr lang="ru-RU" dirty="0" smtClean="0"/>
                        <a:t>100 Гц</a:t>
                      </a:r>
                      <a:endParaRPr lang="ru-RU" dirty="0"/>
                    </a:p>
                  </a:txBody>
                  <a:tcPr/>
                </a:tc>
                <a:tc>
                  <a:txBody>
                    <a:bodyPr/>
                    <a:lstStyle/>
                    <a:p>
                      <a:r>
                        <a:rPr lang="ru-RU" dirty="0" smtClean="0"/>
                        <a:t>16 мА</a:t>
                      </a:r>
                      <a:endParaRPr lang="ru-RU" dirty="0"/>
                    </a:p>
                  </a:txBody>
                  <a:tcPr/>
                </a:tc>
              </a:tr>
              <a:tr h="370840">
                <a:tc>
                  <a:txBody>
                    <a:bodyPr/>
                    <a:lstStyle/>
                    <a:p>
                      <a:r>
                        <a:rPr lang="ru-RU" dirty="0" smtClean="0"/>
                        <a:t>2</a:t>
                      </a:r>
                      <a:endParaRPr lang="ru-RU" dirty="0"/>
                    </a:p>
                  </a:txBody>
                  <a:tcPr/>
                </a:tc>
                <a:tc>
                  <a:txBody>
                    <a:bodyPr/>
                    <a:lstStyle/>
                    <a:p>
                      <a:r>
                        <a:rPr lang="ru-RU" dirty="0" smtClean="0"/>
                        <a:t>Профилактика</a:t>
                      </a:r>
                      <a:endParaRPr lang="ru-RU" dirty="0"/>
                    </a:p>
                  </a:txBody>
                  <a:tcPr/>
                </a:tc>
                <a:tc>
                  <a:txBody>
                    <a:bodyPr/>
                    <a:lstStyle/>
                    <a:p>
                      <a:r>
                        <a:rPr lang="ru-RU" dirty="0" smtClean="0"/>
                        <a:t>20 минут в день, предпочтительно в вечернее время</a:t>
                      </a:r>
                      <a:endParaRPr lang="ru-RU" dirty="0"/>
                    </a:p>
                  </a:txBody>
                  <a:tcPr/>
                </a:tc>
                <a:tc>
                  <a:txBody>
                    <a:bodyPr/>
                    <a:lstStyle/>
                    <a:p>
                      <a:r>
                        <a:rPr lang="ru-RU" dirty="0" smtClean="0"/>
                        <a:t>60 Гц</a:t>
                      </a:r>
                      <a:endParaRPr lang="ru-RU" dirty="0"/>
                    </a:p>
                  </a:txBody>
                  <a:tcPr/>
                </a:tc>
                <a:tc>
                  <a:txBody>
                    <a:bodyPr/>
                    <a:lstStyle/>
                    <a:p>
                      <a:r>
                        <a:rPr lang="ru-RU" dirty="0" smtClean="0"/>
                        <a:t>16 мА</a:t>
                      </a:r>
                      <a:endParaRPr lang="ru-RU" dirty="0"/>
                    </a:p>
                  </a:txBody>
                  <a:tcPr/>
                </a:tc>
              </a:tr>
              <a:tr h="370840">
                <a:tc>
                  <a:txBody>
                    <a:bodyPr/>
                    <a:lstStyle/>
                    <a:p>
                      <a:r>
                        <a:rPr lang="ru-RU" dirty="0" smtClean="0"/>
                        <a:t>3</a:t>
                      </a:r>
                      <a:endParaRPr lang="ru-RU" dirty="0"/>
                    </a:p>
                  </a:txBody>
                  <a:tcPr/>
                </a:tc>
                <a:tc>
                  <a:txBody>
                    <a:bodyPr/>
                    <a:lstStyle/>
                    <a:p>
                      <a:r>
                        <a:rPr lang="ru-RU" dirty="0" err="1" smtClean="0"/>
                        <a:t>Седация</a:t>
                      </a:r>
                      <a:endParaRPr lang="ru-RU" dirty="0"/>
                    </a:p>
                  </a:txBody>
                  <a:tcPr/>
                </a:tc>
                <a:tc>
                  <a:txBody>
                    <a:bodyPr/>
                    <a:lstStyle/>
                    <a:p>
                      <a:r>
                        <a:rPr lang="ru-RU" dirty="0" smtClean="0"/>
                        <a:t>Свободный режим</a:t>
                      </a:r>
                      <a:endParaRPr lang="ru-RU" dirty="0"/>
                    </a:p>
                  </a:txBody>
                  <a:tcPr/>
                </a:tc>
                <a:tc>
                  <a:txBody>
                    <a:bodyPr/>
                    <a:lstStyle/>
                    <a:p>
                      <a:r>
                        <a:rPr lang="ru-RU" dirty="0" smtClean="0"/>
                        <a:t>120 Гц</a:t>
                      </a:r>
                      <a:endParaRPr lang="ru-RU" dirty="0"/>
                    </a:p>
                  </a:txBody>
                  <a:tcPr/>
                </a:tc>
                <a:tc>
                  <a:txBody>
                    <a:bodyPr/>
                    <a:lstStyle/>
                    <a:p>
                      <a:r>
                        <a:rPr lang="ru-RU" dirty="0" smtClean="0"/>
                        <a:t>14 мА</a:t>
                      </a:r>
                      <a:endParaRPr lang="ru-RU" dirty="0"/>
                    </a:p>
                  </a:txBody>
                  <a:tcPr/>
                </a:tc>
              </a:tr>
            </a:tbl>
          </a:graphicData>
        </a:graphic>
      </p:graphicFrame>
    </p:spTree>
    <p:extLst>
      <p:ext uri="{BB962C8B-B14F-4D97-AF65-F5344CB8AC3E}">
        <p14:creationId xmlns:p14="http://schemas.microsoft.com/office/powerpoint/2010/main" val="2758476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Преимущества </a:t>
            </a:r>
            <a:r>
              <a:rPr lang="ru-RU" dirty="0" err="1" smtClean="0"/>
              <a:t>Цефали</a:t>
            </a:r>
            <a:endParaRPr lang="ru-RU" dirty="0"/>
          </a:p>
        </p:txBody>
      </p:sp>
      <p:sp>
        <p:nvSpPr>
          <p:cNvPr id="3" name="Прямоугольник 2"/>
          <p:cNvSpPr/>
          <p:nvPr/>
        </p:nvSpPr>
        <p:spPr>
          <a:xfrm>
            <a:off x="410284" y="1781730"/>
            <a:ext cx="4895193" cy="4154984"/>
          </a:xfrm>
          <a:prstGeom prst="rect">
            <a:avLst/>
          </a:prstGeom>
        </p:spPr>
        <p:txBody>
          <a:bodyPr wrap="square" anchor="ctr">
            <a:spAutoFit/>
          </a:bodyPr>
          <a:lstStyle/>
          <a:p>
            <a:pPr marL="214313" indent="-214313">
              <a:buFont typeface="Arial" panose="020B0604020202020204" pitchFamily="34" charset="0"/>
              <a:buChar char="•"/>
            </a:pPr>
            <a:r>
              <a:rPr lang="ru-RU" sz="2400" dirty="0"/>
              <a:t>Уникальный метод – нет аналогов</a:t>
            </a:r>
          </a:p>
          <a:p>
            <a:pPr marL="214313" indent="-214313">
              <a:buFont typeface="Arial" panose="020B0604020202020204" pitchFamily="34" charset="0"/>
              <a:buChar char="•"/>
            </a:pPr>
            <a:r>
              <a:rPr lang="ru-RU" sz="2400" dirty="0"/>
              <a:t>Высокий уровень доказательности</a:t>
            </a:r>
          </a:p>
          <a:p>
            <a:pPr marL="214313" indent="-214313">
              <a:buFont typeface="Arial" panose="020B0604020202020204" pitchFamily="34" charset="0"/>
              <a:buChar char="•"/>
            </a:pPr>
            <a:r>
              <a:rPr lang="ru-RU" sz="2400" dirty="0"/>
              <a:t>Р</a:t>
            </a:r>
            <a:r>
              <a:rPr lang="ru-RU" sz="2400" dirty="0"/>
              <a:t>ешает </a:t>
            </a:r>
            <a:r>
              <a:rPr lang="ru-RU" sz="2400" dirty="0"/>
              <a:t>как задачу купирования приступа, так и задачу профилактики</a:t>
            </a:r>
          </a:p>
          <a:p>
            <a:pPr marL="214313" indent="-214313">
              <a:buFont typeface="Arial" panose="020B0604020202020204" pitchFamily="34" charset="0"/>
              <a:buChar char="•"/>
            </a:pPr>
            <a:r>
              <a:rPr lang="ru-RU" sz="2400" dirty="0"/>
              <a:t>Абсолютная </a:t>
            </a:r>
            <a:r>
              <a:rPr lang="ru-RU" sz="2400" dirty="0"/>
              <a:t>безопасность (в отличие от фармакотерапии)</a:t>
            </a:r>
          </a:p>
          <a:p>
            <a:pPr marL="214313" indent="-214313">
              <a:buFont typeface="Arial" panose="020B0604020202020204" pitchFamily="34" charset="0"/>
              <a:buChar char="•"/>
            </a:pPr>
            <a:r>
              <a:rPr lang="ru-RU" sz="2400" dirty="0"/>
              <a:t>Эффективность на том же уровне или выше, чем фармакотерапия (при </a:t>
            </a:r>
            <a:r>
              <a:rPr lang="ru-RU" sz="2400" dirty="0" err="1"/>
              <a:t>комплаенсе</a:t>
            </a:r>
            <a:r>
              <a:rPr lang="ru-RU" sz="2400" dirty="0"/>
              <a:t>)</a:t>
            </a:r>
            <a:endParaRPr lang="ru-R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631" y="1773488"/>
            <a:ext cx="3722369" cy="372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474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508000" y="107576"/>
            <a:ext cx="8636000" cy="1336956"/>
          </a:xfrm>
        </p:spPr>
        <p:txBody>
          <a:bodyPr>
            <a:normAutofit/>
          </a:bodyPr>
          <a:lstStyle/>
          <a:p>
            <a:r>
              <a:rPr lang="ru-RU" sz="3200" dirty="0" smtClean="0">
                <a:latin typeface="Cambria" panose="02040503050406030204" pitchFamily="18" charset="0"/>
                <a:ea typeface="Cambria" panose="02040503050406030204" pitchFamily="18" charset="0"/>
              </a:rPr>
              <a:t>Насколько эффективна </a:t>
            </a:r>
            <a:r>
              <a:rPr lang="ru-RU" sz="3200" dirty="0" err="1" smtClean="0">
                <a:latin typeface="Cambria" panose="02040503050406030204" pitchFamily="18" charset="0"/>
                <a:ea typeface="Cambria" panose="02040503050406030204" pitchFamily="18" charset="0"/>
              </a:rPr>
              <a:t>нейростимуляция</a:t>
            </a:r>
            <a:r>
              <a:rPr lang="ru-RU" sz="3200" dirty="0" smtClean="0">
                <a:latin typeface="Cambria" panose="02040503050406030204" pitchFamily="18" charset="0"/>
                <a:ea typeface="Cambria" panose="02040503050406030204" pitchFamily="18" charset="0"/>
              </a:rPr>
              <a:t>? </a:t>
            </a:r>
            <a:br>
              <a:rPr lang="ru-RU" sz="3200" dirty="0" smtClean="0">
                <a:latin typeface="Cambria" panose="02040503050406030204" pitchFamily="18" charset="0"/>
                <a:ea typeface="Cambria" panose="02040503050406030204" pitchFamily="18" charset="0"/>
              </a:rPr>
            </a:br>
            <a:r>
              <a:rPr lang="ru-RU" sz="3200" dirty="0" smtClean="0">
                <a:latin typeface="Cambria" panose="02040503050406030204" pitchFamily="18" charset="0"/>
                <a:ea typeface="Cambria" panose="02040503050406030204" pitchFamily="18" charset="0"/>
              </a:rPr>
              <a:t>С чем сравнивать?</a:t>
            </a:r>
            <a:endParaRPr lang="ru-RU" sz="3200" dirty="0">
              <a:latin typeface="Cambria" panose="02040503050406030204" pitchFamily="18" charset="0"/>
              <a:ea typeface="Cambria" panose="02040503050406030204" pitchFamily="18" charset="0"/>
            </a:endParaRPr>
          </a:p>
        </p:txBody>
      </p:sp>
      <p:sp>
        <p:nvSpPr>
          <p:cNvPr id="3" name="Содержимое 2"/>
          <p:cNvSpPr>
            <a:spLocks noGrp="1"/>
          </p:cNvSpPr>
          <p:nvPr>
            <p:ph idx="1"/>
          </p:nvPr>
        </p:nvSpPr>
        <p:spPr>
          <a:xfrm>
            <a:off x="427466" y="1760413"/>
            <a:ext cx="8042276" cy="4343400"/>
          </a:xfrm>
        </p:spPr>
        <p:txBody>
          <a:bodyPr>
            <a:normAutofit/>
          </a:bodyPr>
          <a:lstStyle/>
          <a:p>
            <a:r>
              <a:rPr lang="ru-RU" dirty="0" smtClean="0">
                <a:latin typeface="Cambria" panose="02040503050406030204" pitchFamily="18" charset="0"/>
                <a:ea typeface="Cambria" panose="02040503050406030204" pitchFamily="18" charset="0"/>
              </a:rPr>
              <a:t>Современные средства для лечения приступов мигрени у 60% пациентов облегчают боль и у 30% полностью купируют </a:t>
            </a:r>
            <a:r>
              <a:rPr lang="en-US" dirty="0" err="1" smtClean="0">
                <a:latin typeface="Cambria" panose="02040503050406030204" pitchFamily="18" charset="0"/>
                <a:ea typeface="Cambria" panose="02040503050406030204" pitchFamily="18" charset="0"/>
              </a:rPr>
              <a:t>ee</a:t>
            </a:r>
            <a:r>
              <a:rPr lang="en-US" dirty="0" smtClean="0">
                <a:latin typeface="Cambria" panose="02040503050406030204" pitchFamily="18" charset="0"/>
                <a:ea typeface="Cambria" panose="02040503050406030204" pitchFamily="18" charset="0"/>
              </a:rPr>
              <a:t> </a:t>
            </a:r>
            <a:r>
              <a:rPr lang="ru-RU" dirty="0" smtClean="0">
                <a:latin typeface="Cambria" panose="02040503050406030204" pitchFamily="18" charset="0"/>
                <a:ea typeface="Cambria" panose="02040503050406030204" pitchFamily="18" charset="0"/>
              </a:rPr>
              <a:t>в течение 2 часов от начала боли</a:t>
            </a:r>
          </a:p>
          <a:p>
            <a:r>
              <a:rPr lang="ru-RU" dirty="0" smtClean="0">
                <a:latin typeface="Cambria" panose="02040503050406030204" pitchFamily="18" charset="0"/>
                <a:ea typeface="Cambria" panose="02040503050406030204" pitchFamily="18" charset="0"/>
              </a:rPr>
              <a:t>Современные средства профилактики мигрени позволяют снизить частоту приступов на 50% и более примерно у 20%-50% больных</a:t>
            </a:r>
          </a:p>
          <a:p>
            <a:r>
              <a:rPr lang="ru-RU" dirty="0" smtClean="0">
                <a:latin typeface="Cambria" panose="02040503050406030204" pitchFamily="18" charset="0"/>
                <a:ea typeface="Cambria" panose="02040503050406030204" pitchFamily="18" charset="0"/>
              </a:rPr>
              <a:t>Препараты первой линии для купирования приступов кластерной ГБ обеспечивают облегчение в течение 15 мин примерно у 75% и полное обезболивание примерно у </a:t>
            </a:r>
            <a:r>
              <a:rPr lang="en-US" dirty="0" smtClean="0">
                <a:latin typeface="Cambria" panose="02040503050406030204" pitchFamily="18" charset="0"/>
                <a:ea typeface="Cambria" panose="02040503050406030204" pitchFamily="18" charset="0"/>
              </a:rPr>
              <a:t>50%</a:t>
            </a:r>
            <a:endParaRPr lang="ru-RU" dirty="0" smtClean="0">
              <a:latin typeface="Cambria" panose="02040503050406030204" pitchFamily="18" charset="0"/>
              <a:ea typeface="Cambria" panose="02040503050406030204" pitchFamily="18" charset="0"/>
            </a:endParaRPr>
          </a:p>
          <a:p>
            <a:r>
              <a:rPr lang="ru-RU" dirty="0" smtClean="0">
                <a:latin typeface="Cambria" panose="02040503050406030204" pitchFamily="18" charset="0"/>
                <a:ea typeface="Cambria" panose="02040503050406030204" pitchFamily="18" charset="0"/>
              </a:rPr>
              <a:t>Профилактические средства первой линии при кластерной ГБ </a:t>
            </a:r>
            <a:r>
              <a:rPr lang="en-US" dirty="0" smtClean="0">
                <a:latin typeface="Cambria" panose="02040503050406030204" pitchFamily="18" charset="0"/>
                <a:ea typeface="Cambria" panose="02040503050406030204" pitchFamily="18" charset="0"/>
              </a:rPr>
              <a:t> </a:t>
            </a:r>
            <a:r>
              <a:rPr lang="ru-RU" dirty="0" smtClean="0">
                <a:latin typeface="Cambria" panose="02040503050406030204" pitchFamily="18" charset="0"/>
                <a:ea typeface="Cambria" panose="02040503050406030204" pitchFamily="18" charset="0"/>
              </a:rPr>
              <a:t>снижают частоту приступов по крайней мере на 5</a:t>
            </a:r>
            <a:r>
              <a:rPr lang="en-US" dirty="0" smtClean="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 </a:t>
            </a:r>
            <a:r>
              <a:rPr lang="ru-RU" dirty="0" smtClean="0">
                <a:latin typeface="Cambria" panose="02040503050406030204" pitchFamily="18" charset="0"/>
                <a:ea typeface="Cambria" panose="02040503050406030204" pitchFamily="18" charset="0"/>
              </a:rPr>
              <a:t>примерно у </a:t>
            </a:r>
            <a:r>
              <a:rPr lang="en-US" dirty="0" smtClean="0">
                <a:latin typeface="Cambria" panose="02040503050406030204" pitchFamily="18" charset="0"/>
                <a:ea typeface="Cambria" panose="02040503050406030204" pitchFamily="18" charset="0"/>
              </a:rPr>
              <a:t>70</a:t>
            </a:r>
            <a:r>
              <a:rPr lang="en-US" dirty="0">
                <a:latin typeface="Cambria" panose="02040503050406030204" pitchFamily="18" charset="0"/>
                <a:ea typeface="Cambria" panose="02040503050406030204" pitchFamily="18" charset="0"/>
              </a:rPr>
              <a:t>% </a:t>
            </a:r>
            <a:r>
              <a:rPr lang="ru-RU" dirty="0" smtClean="0">
                <a:latin typeface="Cambria" panose="02040503050406030204" pitchFamily="18" charset="0"/>
                <a:ea typeface="Cambria" panose="02040503050406030204" pitchFamily="18" charset="0"/>
              </a:rPr>
              <a:t>пациентов</a:t>
            </a:r>
            <a:endParaRPr lang="en-US" dirty="0">
              <a:latin typeface="Cambria" panose="02040503050406030204" pitchFamily="18" charset="0"/>
              <a:ea typeface="Cambria" panose="02040503050406030204" pitchFamily="18" charset="0"/>
            </a:endParaRPr>
          </a:p>
          <a:p>
            <a:endParaRPr lang="ru-RU" dirty="0">
              <a:latin typeface="Cambria" panose="02040503050406030204" pitchFamily="18" charset="0"/>
              <a:ea typeface="Cambria" panose="02040503050406030204" pitchFamily="18" charset="0"/>
            </a:endParaRPr>
          </a:p>
        </p:txBody>
      </p:sp>
      <p:sp>
        <p:nvSpPr>
          <p:cNvPr id="4" name="Прямоугольник 3"/>
          <p:cNvSpPr/>
          <p:nvPr/>
        </p:nvSpPr>
        <p:spPr>
          <a:xfrm>
            <a:off x="0" y="6107744"/>
            <a:ext cx="9144000" cy="738664"/>
          </a:xfrm>
          <a:prstGeom prst="rect">
            <a:avLst/>
          </a:prstGeom>
        </p:spPr>
        <p:txBody>
          <a:bodyPr wrap="square">
            <a:spAutoFit/>
          </a:bodyPr>
          <a:lstStyle/>
          <a:p>
            <a:r>
              <a:rPr lang="en-US" sz="1400" dirty="0"/>
              <a:t>Ashkenazi A, Schwedt T. Cluster headache–acute and prophylactic therapy. Headache 2011;51:272– 86</a:t>
            </a:r>
            <a:r>
              <a:rPr lang="en-US" sz="1400" dirty="0" smtClean="0"/>
              <a:t>.</a:t>
            </a:r>
            <a:endParaRPr lang="ru-RU" sz="1400" dirty="0" smtClean="0"/>
          </a:p>
          <a:p>
            <a:r>
              <a:rPr lang="en-US" sz="1400" dirty="0"/>
              <a:t>Ferrari MD, </a:t>
            </a:r>
            <a:r>
              <a:rPr lang="en-US" sz="1400" dirty="0" err="1"/>
              <a:t>Goadsby</a:t>
            </a:r>
            <a:r>
              <a:rPr lang="en-US" sz="1400" dirty="0"/>
              <a:t> PJ, </a:t>
            </a:r>
            <a:r>
              <a:rPr lang="en-US" sz="1400" dirty="0" err="1"/>
              <a:t>Roon</a:t>
            </a:r>
            <a:r>
              <a:rPr lang="en-US" sz="1400" dirty="0"/>
              <a:t> KI, Lipton RB. Trip- tans (serotonin, 5-HT1B/1D agonists) in migraine: Detailed results and methods of a meta-analysis of 53 trials. </a:t>
            </a:r>
            <a:r>
              <a:rPr lang="en-US" sz="1400" dirty="0" err="1"/>
              <a:t>Cephalalgia</a:t>
            </a:r>
            <a:r>
              <a:rPr lang="en-US" sz="1400" dirty="0"/>
              <a:t> 2002;22:633–58</a:t>
            </a:r>
            <a:r>
              <a:rPr lang="en-US" sz="1400" dirty="0" smtClean="0"/>
              <a:t>.</a:t>
            </a:r>
            <a:endParaRPr lang="ru-RU" dirty="0"/>
          </a:p>
        </p:txBody>
      </p:sp>
    </p:spTree>
    <p:extLst>
      <p:ext uri="{BB962C8B-B14F-4D97-AF65-F5344CB8AC3E}">
        <p14:creationId xmlns:p14="http://schemas.microsoft.com/office/powerpoint/2010/main" val="3655544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4609"/>
            <a:ext cx="9144000" cy="956411"/>
          </a:xfrm>
        </p:spPr>
        <p:txBody>
          <a:bodyPr>
            <a:normAutofit fontScale="90000"/>
          </a:bodyPr>
          <a:lstStyle/>
          <a:p>
            <a:r>
              <a:rPr lang="ru-RU" dirty="0" smtClean="0"/>
              <a:t/>
            </a:r>
            <a:br>
              <a:rPr lang="ru-RU" dirty="0" smtClean="0"/>
            </a:br>
            <a:r>
              <a:rPr lang="ru-RU" sz="2800" dirty="0" smtClean="0"/>
              <a:t>Синопсис опубликованных клинических исследований </a:t>
            </a:r>
            <a:r>
              <a:rPr lang="ru-RU" sz="2800" dirty="0" err="1" smtClean="0"/>
              <a:t>eTNS</a:t>
            </a:r>
            <a:r>
              <a:rPr lang="ru-RU" sz="2800" dirty="0" smtClean="0"/>
              <a:t> </a:t>
            </a:r>
            <a:r>
              <a:rPr lang="en-US" sz="2800" dirty="0" smtClean="0"/>
              <a:t>Cefaly</a:t>
            </a:r>
            <a:r>
              <a:rPr lang="en-US" sz="2800" dirty="0"/>
              <a:t>® </a:t>
            </a:r>
            <a:r>
              <a:rPr lang="ru-RU" sz="2800" dirty="0" smtClean="0"/>
              <a:t>при мигрени без ауры: профилактика</a:t>
            </a:r>
            <a:endParaRPr lang="ru-RU" sz="2800" dirty="0"/>
          </a:p>
        </p:txBody>
      </p:sp>
      <p:graphicFrame>
        <p:nvGraphicFramePr>
          <p:cNvPr id="5" name="Таблица 4"/>
          <p:cNvGraphicFramePr>
            <a:graphicFrameLocks noGrp="1"/>
          </p:cNvGraphicFramePr>
          <p:nvPr>
            <p:extLst>
              <p:ext uri="{D42A27DB-BD31-4B8C-83A1-F6EECF244321}">
                <p14:modId xmlns:p14="http://schemas.microsoft.com/office/powerpoint/2010/main" val="2332760507"/>
              </p:ext>
            </p:extLst>
          </p:nvPr>
        </p:nvGraphicFramePr>
        <p:xfrm>
          <a:off x="0" y="1865630"/>
          <a:ext cx="9125958" cy="4480560"/>
        </p:xfrm>
        <a:graphic>
          <a:graphicData uri="http://schemas.openxmlformats.org/drawingml/2006/table">
            <a:tbl>
              <a:tblPr firstRow="1" bandRow="1">
                <a:tableStyleId>{BC89EF96-8CEA-46FF-86C4-4CE0E7609802}</a:tableStyleId>
              </a:tblPr>
              <a:tblGrid>
                <a:gridCol w="1929899"/>
                <a:gridCol w="2067806"/>
                <a:gridCol w="2846763"/>
                <a:gridCol w="2281490"/>
              </a:tblGrid>
              <a:tr h="370840">
                <a:tc>
                  <a:txBody>
                    <a:bodyPr/>
                    <a:lstStyle/>
                    <a:p>
                      <a:r>
                        <a:rPr lang="ru-RU" sz="1400" dirty="0" smtClean="0"/>
                        <a:t>Протокол исследования</a:t>
                      </a:r>
                      <a:endParaRPr lang="ru-RU" sz="1400" dirty="0"/>
                    </a:p>
                  </a:txBody>
                  <a:tcPr/>
                </a:tc>
                <a:tc>
                  <a:txBody>
                    <a:bodyPr/>
                    <a:lstStyle/>
                    <a:p>
                      <a:r>
                        <a:rPr lang="ru-RU" sz="1400" dirty="0" smtClean="0"/>
                        <a:t>Число</a:t>
                      </a:r>
                      <a:r>
                        <a:rPr lang="ru-RU" sz="1400" baseline="0" dirty="0" smtClean="0"/>
                        <a:t> пациентов</a:t>
                      </a:r>
                      <a:endParaRPr lang="ru-RU" sz="1400" dirty="0"/>
                    </a:p>
                  </a:txBody>
                  <a:tcPr/>
                </a:tc>
                <a:tc>
                  <a:txBody>
                    <a:bodyPr/>
                    <a:lstStyle/>
                    <a:p>
                      <a:r>
                        <a:rPr lang="ru-RU" sz="1400" dirty="0" smtClean="0"/>
                        <a:t>Результаты</a:t>
                      </a:r>
                      <a:endParaRPr lang="ru-RU" sz="1400" dirty="0"/>
                    </a:p>
                  </a:txBody>
                  <a:tcPr/>
                </a:tc>
                <a:tc>
                  <a:txBody>
                    <a:bodyPr/>
                    <a:lstStyle/>
                    <a:p>
                      <a:r>
                        <a:rPr lang="ru-RU" sz="1400" dirty="0" smtClean="0"/>
                        <a:t>Ссылки</a:t>
                      </a:r>
                      <a:endParaRPr lang="ru-RU" sz="1400" dirty="0"/>
                    </a:p>
                  </a:txBody>
                  <a:tcPr/>
                </a:tc>
              </a:tr>
              <a:tr h="370840">
                <a:tc>
                  <a:txBody>
                    <a:bodyPr/>
                    <a:lstStyle/>
                    <a:p>
                      <a:r>
                        <a:rPr lang="ru-RU" sz="1400" dirty="0" smtClean="0"/>
                        <a:t>ОИ пилотное</a:t>
                      </a:r>
                    </a:p>
                    <a:p>
                      <a:r>
                        <a:rPr lang="ru-RU" sz="1400" dirty="0" smtClean="0"/>
                        <a:t>3 </a:t>
                      </a:r>
                      <a:r>
                        <a:rPr lang="ru-RU" sz="1400" dirty="0" err="1" smtClean="0"/>
                        <a:t>мес</a:t>
                      </a:r>
                      <a:endParaRPr lang="ru-RU" sz="1400" dirty="0"/>
                    </a:p>
                  </a:txBody>
                  <a:tcPr/>
                </a:tc>
                <a:tc>
                  <a:txBody>
                    <a:bodyPr/>
                    <a:lstStyle/>
                    <a:p>
                      <a:r>
                        <a:rPr lang="ru-RU" sz="1400" dirty="0" smtClean="0"/>
                        <a:t> </a:t>
                      </a:r>
                      <a:r>
                        <a:rPr lang="ru-RU" sz="1400" dirty="0" err="1" smtClean="0"/>
                        <a:t>n</a:t>
                      </a:r>
                      <a:r>
                        <a:rPr lang="ru-RU" sz="1400" dirty="0" smtClean="0"/>
                        <a:t>=10 МО</a:t>
                      </a:r>
                      <a:endParaRPr lang="ru-RU" sz="1400" dirty="0"/>
                    </a:p>
                  </a:txBody>
                  <a:tcPr/>
                </a:tc>
                <a:tc>
                  <a:txBody>
                    <a:bodyPr/>
                    <a:lstStyle/>
                    <a:p>
                      <a:r>
                        <a:rPr lang="en-US" sz="1400" kern="1200" dirty="0" smtClean="0">
                          <a:solidFill>
                            <a:schemeClr val="tx1"/>
                          </a:solidFill>
                          <a:effectLst/>
                          <a:latin typeface="+mn-lt"/>
                          <a:ea typeface="+mn-ea"/>
                          <a:cs typeface="+mn-cs"/>
                        </a:rPr>
                        <a:t>-1.3 </a:t>
                      </a:r>
                      <a:r>
                        <a:rPr lang="ru-RU" sz="1400" kern="1200" dirty="0" smtClean="0">
                          <a:solidFill>
                            <a:schemeClr val="tx1"/>
                          </a:solidFill>
                          <a:effectLst/>
                          <a:latin typeface="+mn-lt"/>
                          <a:ea typeface="+mn-ea"/>
                          <a:cs typeface="+mn-cs"/>
                        </a:rPr>
                        <a:t>редукция числа </a:t>
                      </a:r>
                      <a:r>
                        <a:rPr lang="ru-RU" sz="1400" kern="1200" dirty="0" err="1" smtClean="0">
                          <a:solidFill>
                            <a:schemeClr val="tx1"/>
                          </a:solidFill>
                          <a:effectLst/>
                          <a:latin typeface="+mn-lt"/>
                          <a:ea typeface="+mn-ea"/>
                          <a:cs typeface="+mn-cs"/>
                        </a:rPr>
                        <a:t>притупов</a:t>
                      </a:r>
                      <a:r>
                        <a:rPr lang="ru-RU" sz="1400" kern="1200" dirty="0" smtClean="0">
                          <a:solidFill>
                            <a:schemeClr val="tx1"/>
                          </a:solidFill>
                          <a:effectLst/>
                          <a:latin typeface="+mn-lt"/>
                          <a:ea typeface="+mn-ea"/>
                          <a:cs typeface="+mn-cs"/>
                        </a:rPr>
                        <a:t>/</a:t>
                      </a:r>
                      <a:r>
                        <a:rPr lang="ru-RU" sz="1400" kern="1200" dirty="0" err="1" smtClean="0">
                          <a:solidFill>
                            <a:schemeClr val="tx1"/>
                          </a:solidFill>
                          <a:effectLst/>
                          <a:latin typeface="+mn-lt"/>
                          <a:ea typeface="+mn-ea"/>
                          <a:cs typeface="+mn-cs"/>
                        </a:rPr>
                        <a:t>мес</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5/10 </a:t>
                      </a:r>
                      <a:r>
                        <a:rPr lang="ru-RU" sz="1400" kern="1200" dirty="0" smtClean="0">
                          <a:solidFill>
                            <a:schemeClr val="tx1"/>
                          </a:solidFill>
                          <a:effectLst/>
                          <a:latin typeface="+mn-lt"/>
                          <a:ea typeface="+mn-ea"/>
                          <a:cs typeface="+mn-cs"/>
                        </a:rPr>
                        <a:t>п-</a:t>
                      </a:r>
                      <a:r>
                        <a:rPr lang="ru-RU" sz="1400" kern="1200" dirty="0" err="1" smtClean="0">
                          <a:solidFill>
                            <a:schemeClr val="tx1"/>
                          </a:solidFill>
                          <a:effectLst/>
                          <a:latin typeface="+mn-lt"/>
                          <a:ea typeface="+mn-ea"/>
                          <a:cs typeface="+mn-cs"/>
                        </a:rPr>
                        <a:t>тов</a:t>
                      </a:r>
                      <a:r>
                        <a:rPr lang="ru-RU" sz="1400" kern="1200" dirty="0" smtClean="0">
                          <a:solidFill>
                            <a:schemeClr val="tx1"/>
                          </a:solidFill>
                          <a:effectLst/>
                          <a:latin typeface="+mn-lt"/>
                          <a:ea typeface="+mn-ea"/>
                          <a:cs typeface="+mn-cs"/>
                        </a:rPr>
                        <a:t> </a:t>
                      </a:r>
                      <a:r>
                        <a:rPr lang="ru-RU" sz="1400" kern="1200" dirty="0" err="1" smtClean="0">
                          <a:solidFill>
                            <a:schemeClr val="tx1"/>
                          </a:solidFill>
                          <a:effectLst/>
                          <a:latin typeface="+mn-lt"/>
                          <a:ea typeface="+mn-ea"/>
                          <a:cs typeface="+mn-cs"/>
                        </a:rPr>
                        <a:t>удовлетв-ть</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err="1" smtClean="0">
                          <a:solidFill>
                            <a:schemeClr val="tx1"/>
                          </a:solidFill>
                          <a:effectLst/>
                          <a:latin typeface="+mn-lt"/>
                          <a:ea typeface="+mn-ea"/>
                          <a:cs typeface="+mn-cs"/>
                        </a:rPr>
                        <a:t>Gérardy</a:t>
                      </a:r>
                      <a:r>
                        <a:rPr lang="nb-NO" sz="1400" kern="1200" dirty="0" smtClean="0">
                          <a:solidFill>
                            <a:schemeClr val="tx1"/>
                          </a:solidFill>
                          <a:effectLst/>
                          <a:latin typeface="+mn-lt"/>
                          <a:ea typeface="+mn-ea"/>
                          <a:cs typeface="+mn-cs"/>
                        </a:rPr>
                        <a:t> et al. </a:t>
                      </a:r>
                      <a:r>
                        <a:rPr lang="nb-NO" sz="1400" kern="1200" dirty="0" err="1" smtClean="0">
                          <a:solidFill>
                            <a:schemeClr val="tx1"/>
                          </a:solidFill>
                          <a:effectLst/>
                          <a:latin typeface="+mn-lt"/>
                          <a:ea typeface="+mn-ea"/>
                          <a:cs typeface="+mn-cs"/>
                        </a:rPr>
                        <a:t>Cephalalgia</a:t>
                      </a:r>
                      <a:r>
                        <a:rPr lang="nb-NO" sz="1400" kern="1200" dirty="0" smtClean="0">
                          <a:solidFill>
                            <a:schemeClr val="tx1"/>
                          </a:solidFill>
                          <a:effectLst/>
                          <a:latin typeface="+mn-lt"/>
                          <a:ea typeface="+mn-ea"/>
                          <a:cs typeface="+mn-cs"/>
                        </a:rPr>
                        <a:t> 2009 (</a:t>
                      </a:r>
                      <a:r>
                        <a:rPr lang="nb-NO" sz="1400" kern="1200" dirty="0" err="1" smtClean="0">
                          <a:solidFill>
                            <a:schemeClr val="tx1"/>
                          </a:solidFill>
                          <a:effectLst/>
                          <a:latin typeface="+mn-lt"/>
                          <a:ea typeface="+mn-ea"/>
                          <a:cs typeface="+mn-cs"/>
                        </a:rPr>
                        <a:t>abstract</a:t>
                      </a:r>
                      <a:r>
                        <a:rPr lang="nb-NO" sz="1400" kern="1200" dirty="0" smtClean="0">
                          <a:solidFill>
                            <a:schemeClr val="tx1"/>
                          </a:solidFill>
                          <a:effectLst/>
                          <a:latin typeface="+mn-lt"/>
                          <a:ea typeface="+mn-ea"/>
                          <a:cs typeface="+mn-cs"/>
                        </a:rPr>
                        <a:t>) </a:t>
                      </a:r>
                      <a:endParaRPr lang="ru-RU"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err="1" smtClean="0">
                          <a:solidFill>
                            <a:schemeClr val="tx1"/>
                          </a:solidFill>
                          <a:effectLst/>
                          <a:latin typeface="+mn-lt"/>
                          <a:ea typeface="+mn-ea"/>
                          <a:cs typeface="+mn-cs"/>
                        </a:rPr>
                        <a:t>Мультицентровой</a:t>
                      </a:r>
                      <a:r>
                        <a:rPr lang="ru-RU" sz="1400" kern="1200" dirty="0" smtClean="0">
                          <a:solidFill>
                            <a:schemeClr val="tx1"/>
                          </a:solidFill>
                          <a:effectLst/>
                          <a:latin typeface="+mn-lt"/>
                          <a:ea typeface="+mn-ea"/>
                          <a:cs typeface="+mn-cs"/>
                        </a:rPr>
                        <a:t> двойное-слепое РКИ (</a:t>
                      </a:r>
                      <a:r>
                        <a:rPr lang="en-US" sz="1400" kern="1200" dirty="0" smtClean="0">
                          <a:solidFill>
                            <a:schemeClr val="tx1"/>
                          </a:solidFill>
                          <a:effectLst/>
                          <a:latin typeface="+mn-lt"/>
                          <a:ea typeface="+mn-ea"/>
                          <a:cs typeface="+mn-cs"/>
                        </a:rPr>
                        <a:t>sham</a:t>
                      </a:r>
                      <a:r>
                        <a:rPr lang="ru-RU" sz="1400" kern="1200" dirty="0" smtClean="0">
                          <a:solidFill>
                            <a:schemeClr val="tx1"/>
                          </a:solidFill>
                          <a:effectLst/>
                          <a:latin typeface="+mn-lt"/>
                          <a:ea typeface="+mn-ea"/>
                          <a:cs typeface="+mn-cs"/>
                        </a:rPr>
                        <a:t>) 3 </a:t>
                      </a:r>
                      <a:r>
                        <a:rPr lang="ru-RU" sz="1400" kern="1200" dirty="0" err="1" smtClean="0">
                          <a:solidFill>
                            <a:schemeClr val="tx1"/>
                          </a:solidFill>
                          <a:effectLst/>
                          <a:latin typeface="+mn-lt"/>
                          <a:ea typeface="+mn-ea"/>
                          <a:cs typeface="+mn-cs"/>
                        </a:rPr>
                        <a:t>мес</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err="1" smtClean="0">
                          <a:solidFill>
                            <a:schemeClr val="tx1"/>
                          </a:solidFill>
                          <a:effectLst/>
                          <a:latin typeface="+mn-lt"/>
                          <a:ea typeface="+mn-ea"/>
                          <a:cs typeface="+mn-cs"/>
                        </a:rPr>
                        <a:t>n</a:t>
                      </a:r>
                      <a:r>
                        <a:rPr lang="ru-RU" sz="1400" kern="120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67 </a:t>
                      </a:r>
                      <a:r>
                        <a:rPr lang="ru-RU" sz="1400" kern="1200" dirty="0" smtClean="0">
                          <a:solidFill>
                            <a:schemeClr val="tx1"/>
                          </a:solidFill>
                          <a:effectLst/>
                          <a:latin typeface="+mn-lt"/>
                          <a:ea typeface="+mn-ea"/>
                          <a:cs typeface="+mn-cs"/>
                        </a:rPr>
                        <a:t>ЭМО </a:t>
                      </a:r>
                      <a:r>
                        <a:rPr lang="en-US" sz="1400" kern="1200" dirty="0" smtClean="0">
                          <a:solidFill>
                            <a:schemeClr val="tx1"/>
                          </a:solidFill>
                          <a:effectLst/>
                          <a:latin typeface="+mn-lt"/>
                          <a:ea typeface="+mn-ea"/>
                          <a:cs typeface="+mn-cs"/>
                        </a:rPr>
                        <a:t> (34</a:t>
                      </a:r>
                      <a:r>
                        <a:rPr lang="ru-RU" sz="1400" kern="1200" baseline="0" dirty="0" smtClean="0">
                          <a:solidFill>
                            <a:schemeClr val="tx1"/>
                          </a:solidFill>
                          <a:effectLst/>
                          <a:latin typeface="+mn-lt"/>
                          <a:ea typeface="+mn-ea"/>
                          <a:cs typeface="+mn-cs"/>
                        </a:rPr>
                        <a:t> </a:t>
                      </a:r>
                      <a:r>
                        <a:rPr lang="ru-RU" sz="1400" kern="1200" baseline="0" dirty="0" err="1" smtClean="0">
                          <a:solidFill>
                            <a:schemeClr val="tx1"/>
                          </a:solidFill>
                          <a:effectLst/>
                          <a:latin typeface="+mn-lt"/>
                          <a:ea typeface="+mn-ea"/>
                          <a:cs typeface="+mn-cs"/>
                        </a:rPr>
                        <a:t>verum</a:t>
                      </a:r>
                      <a:r>
                        <a:rPr lang="ru-RU" sz="1400" kern="1200" baseline="0" dirty="0" smtClean="0">
                          <a:solidFill>
                            <a:schemeClr val="tx1"/>
                          </a:solidFill>
                          <a:effectLst/>
                          <a:latin typeface="+mn-lt"/>
                          <a:ea typeface="+mn-ea"/>
                          <a:cs typeface="+mn-cs"/>
                        </a:rPr>
                        <a:t>,</a:t>
                      </a:r>
                      <a:r>
                        <a:rPr lang="en-US" sz="1400" kern="1200" dirty="0" smtClean="0">
                          <a:solidFill>
                            <a:schemeClr val="tx1"/>
                          </a:solidFill>
                          <a:effectLst/>
                          <a:latin typeface="+mn-lt"/>
                          <a:ea typeface="+mn-ea"/>
                          <a:cs typeface="+mn-cs"/>
                        </a:rPr>
                        <a:t> 33 sham) </a:t>
                      </a:r>
                      <a:endParaRPr lang="en-US" sz="1400" dirty="0" smtClean="0"/>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 50% </a:t>
                      </a:r>
                      <a:r>
                        <a:rPr lang="ru-RU" sz="1400" kern="1200" dirty="0" smtClean="0">
                          <a:solidFill>
                            <a:schemeClr val="tx1"/>
                          </a:solidFill>
                          <a:effectLst/>
                          <a:latin typeface="+mn-lt"/>
                          <a:ea typeface="+mn-ea"/>
                          <a:cs typeface="+mn-cs"/>
                        </a:rPr>
                        <a:t>респонденты </a:t>
                      </a:r>
                      <a:r>
                        <a:rPr lang="en-US" sz="1400" kern="1200" dirty="0" err="1" smtClean="0">
                          <a:solidFill>
                            <a:schemeClr val="tx1"/>
                          </a:solidFill>
                          <a:effectLst/>
                          <a:latin typeface="+mn-lt"/>
                          <a:ea typeface="+mn-ea"/>
                          <a:cs typeface="+mn-cs"/>
                        </a:rPr>
                        <a:t>Verum</a:t>
                      </a:r>
                      <a:r>
                        <a:rPr lang="en-US" sz="1400" kern="1200" dirty="0" smtClean="0">
                          <a:solidFill>
                            <a:schemeClr val="tx1"/>
                          </a:solidFill>
                          <a:effectLst/>
                          <a:latin typeface="+mn-lt"/>
                          <a:ea typeface="+mn-ea"/>
                          <a:cs typeface="+mn-cs"/>
                        </a:rPr>
                        <a:t>: 38.1% Sham: 12.1% </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err="1" smtClean="0">
                          <a:solidFill>
                            <a:schemeClr val="tx1"/>
                          </a:solidFill>
                          <a:effectLst/>
                          <a:latin typeface="+mn-lt"/>
                          <a:ea typeface="+mn-ea"/>
                          <a:cs typeface="+mn-cs"/>
                        </a:rPr>
                        <a:t>Schoenen</a:t>
                      </a:r>
                      <a:r>
                        <a:rPr lang="en-US" sz="1400" kern="1200" dirty="0" smtClean="0">
                          <a:solidFill>
                            <a:schemeClr val="tx1"/>
                          </a:solidFill>
                          <a:effectLst/>
                          <a:latin typeface="+mn-lt"/>
                          <a:ea typeface="+mn-ea"/>
                          <a:cs typeface="+mn-cs"/>
                        </a:rPr>
                        <a:t> et al. Neurology 2013 </a:t>
                      </a:r>
                      <a:endParaRPr lang="ru-RU" sz="1400" dirty="0"/>
                    </a:p>
                  </a:txBody>
                  <a:tcPr/>
                </a:tc>
              </a:tr>
              <a:tr h="370840">
                <a:tc>
                  <a:txBody>
                    <a:bodyPr/>
                    <a:lstStyle/>
                    <a:p>
                      <a:r>
                        <a:rPr lang="ru-RU" sz="1400" dirty="0" smtClean="0"/>
                        <a:t>ОИ</a:t>
                      </a:r>
                    </a:p>
                    <a:p>
                      <a:r>
                        <a:rPr lang="ru-RU" sz="1400" dirty="0" smtClean="0"/>
                        <a:t>2 </a:t>
                      </a:r>
                      <a:r>
                        <a:rPr lang="ru-RU" sz="1400" dirty="0" err="1" smtClean="0"/>
                        <a:t>мес</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err="1" smtClean="0">
                          <a:solidFill>
                            <a:schemeClr val="tx1"/>
                          </a:solidFill>
                          <a:effectLst/>
                          <a:latin typeface="+mn-lt"/>
                          <a:ea typeface="+mn-ea"/>
                          <a:cs typeface="+mn-cs"/>
                        </a:rPr>
                        <a:t>n</a:t>
                      </a:r>
                      <a:r>
                        <a:rPr lang="ru-RU" sz="1400" kern="1200" dirty="0" smtClean="0">
                          <a:solidFill>
                            <a:schemeClr val="tx1"/>
                          </a:solidFill>
                          <a:effectLst/>
                          <a:latin typeface="+mn-lt"/>
                          <a:ea typeface="+mn-ea"/>
                          <a:cs typeface="+mn-cs"/>
                        </a:rPr>
                        <a:t>=</a:t>
                      </a:r>
                      <a:r>
                        <a:rPr lang="hr-HR" sz="1400" kern="1200" dirty="0" smtClean="0">
                          <a:solidFill>
                            <a:schemeClr val="tx1"/>
                          </a:solidFill>
                          <a:effectLst/>
                          <a:latin typeface="+mn-lt"/>
                          <a:ea typeface="+mn-ea"/>
                          <a:cs typeface="+mn-cs"/>
                        </a:rPr>
                        <a:t>20</a:t>
                      </a:r>
                      <a:r>
                        <a:rPr lang="ru-RU" sz="1400" kern="1200" dirty="0" smtClean="0">
                          <a:solidFill>
                            <a:schemeClr val="tx1"/>
                          </a:solidFill>
                          <a:effectLst/>
                          <a:latin typeface="+mn-lt"/>
                          <a:ea typeface="+mn-ea"/>
                          <a:cs typeface="+mn-cs"/>
                        </a:rPr>
                        <a:t> </a:t>
                      </a:r>
                      <a:r>
                        <a:rPr lang="hr-HR" sz="1400" kern="1200" dirty="0" smtClean="0">
                          <a:solidFill>
                            <a:schemeClr val="tx1"/>
                          </a:solidFill>
                          <a:effectLst/>
                          <a:latin typeface="+mn-lt"/>
                          <a:ea typeface="+mn-ea"/>
                          <a:cs typeface="+mn-cs"/>
                        </a:rPr>
                        <a:t> drug-naïve </a:t>
                      </a:r>
                      <a:r>
                        <a:rPr lang="ru-RU" sz="1400" kern="1200" dirty="0" smtClean="0">
                          <a:solidFill>
                            <a:schemeClr val="tx1"/>
                          </a:solidFill>
                          <a:effectLst/>
                          <a:latin typeface="+mn-lt"/>
                          <a:ea typeface="+mn-ea"/>
                          <a:cs typeface="+mn-cs"/>
                        </a:rPr>
                        <a:t>ЭМО</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 50% </a:t>
                      </a:r>
                      <a:r>
                        <a:rPr lang="ru-RU" sz="1400" kern="1200" dirty="0" smtClean="0">
                          <a:solidFill>
                            <a:schemeClr val="tx1"/>
                          </a:solidFill>
                          <a:effectLst/>
                          <a:latin typeface="+mn-lt"/>
                          <a:ea typeface="+mn-ea"/>
                          <a:cs typeface="+mn-cs"/>
                        </a:rPr>
                        <a:t>респонденты</a:t>
                      </a:r>
                      <a:r>
                        <a:rPr lang="en-US" sz="1400" kern="1200" dirty="0" smtClean="0">
                          <a:solidFill>
                            <a:schemeClr val="tx1"/>
                          </a:solidFill>
                          <a:effectLst/>
                          <a:latin typeface="+mn-lt"/>
                          <a:ea typeface="+mn-ea"/>
                          <a:cs typeface="+mn-cs"/>
                        </a:rPr>
                        <a:t>: 81%</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dirty="0" smtClean="0">
                          <a:solidFill>
                            <a:schemeClr val="tx1"/>
                          </a:solidFill>
                          <a:effectLst/>
                          <a:latin typeface="+mn-lt"/>
                          <a:ea typeface="+mn-ea"/>
                          <a:cs typeface="+mn-cs"/>
                        </a:rPr>
                        <a:t>Russo et al.</a:t>
                      </a:r>
                      <a:br>
                        <a:rPr lang="it-IT" sz="1400" kern="1200" dirty="0" smtClean="0">
                          <a:solidFill>
                            <a:schemeClr val="tx1"/>
                          </a:solidFill>
                          <a:effectLst/>
                          <a:latin typeface="+mn-lt"/>
                          <a:ea typeface="+mn-ea"/>
                          <a:cs typeface="+mn-cs"/>
                        </a:rPr>
                      </a:br>
                      <a:r>
                        <a:rPr lang="it-IT" sz="1400" kern="1200" dirty="0" err="1" smtClean="0">
                          <a:solidFill>
                            <a:schemeClr val="tx1"/>
                          </a:solidFill>
                          <a:effectLst/>
                          <a:latin typeface="+mn-lt"/>
                          <a:ea typeface="+mn-ea"/>
                          <a:cs typeface="+mn-cs"/>
                        </a:rPr>
                        <a:t>J</a:t>
                      </a:r>
                      <a:r>
                        <a:rPr lang="it-IT" sz="1400" kern="1200" dirty="0" smtClean="0">
                          <a:solidFill>
                            <a:schemeClr val="tx1"/>
                          </a:solidFill>
                          <a:effectLst/>
                          <a:latin typeface="+mn-lt"/>
                          <a:ea typeface="+mn-ea"/>
                          <a:cs typeface="+mn-cs"/>
                        </a:rPr>
                        <a:t> Head </a:t>
                      </a:r>
                      <a:r>
                        <a:rPr lang="it-IT" sz="1400" kern="1200" dirty="0" err="1" smtClean="0">
                          <a:solidFill>
                            <a:schemeClr val="tx1"/>
                          </a:solidFill>
                          <a:effectLst/>
                          <a:latin typeface="+mn-lt"/>
                          <a:ea typeface="+mn-ea"/>
                          <a:cs typeface="+mn-cs"/>
                        </a:rPr>
                        <a:t>Pain</a:t>
                      </a:r>
                      <a:r>
                        <a:rPr lang="it-IT" sz="1400" kern="1200" dirty="0" smtClean="0">
                          <a:solidFill>
                            <a:schemeClr val="tx1"/>
                          </a:solidFill>
                          <a:effectLst/>
                          <a:latin typeface="+mn-lt"/>
                          <a:ea typeface="+mn-ea"/>
                          <a:cs typeface="+mn-cs"/>
                        </a:rPr>
                        <a:t> 2015</a:t>
                      </a:r>
                      <a:endParaRPr lang="ru-RU"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err="1" smtClean="0">
                          <a:solidFill>
                            <a:schemeClr val="tx1"/>
                          </a:solidFill>
                          <a:effectLst/>
                          <a:latin typeface="+mn-lt"/>
                          <a:ea typeface="+mn-ea"/>
                          <a:cs typeface="+mn-cs"/>
                        </a:rPr>
                        <a:t>Проспективный</a:t>
                      </a:r>
                      <a:r>
                        <a:rPr lang="ru-RU" sz="1400" kern="1200" dirty="0" smtClean="0">
                          <a:solidFill>
                            <a:schemeClr val="tx1"/>
                          </a:solidFill>
                          <a:effectLst/>
                          <a:latin typeface="+mn-lt"/>
                          <a:ea typeface="+mn-ea"/>
                          <a:cs typeface="+mn-cs"/>
                        </a:rPr>
                        <a:t> опрос на базе регистра</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N=2,313 </a:t>
                      </a:r>
                      <a:r>
                        <a:rPr lang="ru-RU" sz="1400" kern="1200" dirty="0" smtClean="0">
                          <a:solidFill>
                            <a:schemeClr val="tx1"/>
                          </a:solidFill>
                          <a:effectLst/>
                          <a:latin typeface="+mn-lt"/>
                          <a:ea typeface="+mn-ea"/>
                          <a:cs typeface="+mn-cs"/>
                        </a:rPr>
                        <a:t>ХМ, использующих </a:t>
                      </a:r>
                      <a:r>
                        <a:rPr lang="en-US" sz="1400" kern="1200" dirty="0" smtClean="0">
                          <a:solidFill>
                            <a:schemeClr val="tx1"/>
                          </a:solidFill>
                          <a:effectLst/>
                          <a:latin typeface="+mn-lt"/>
                          <a:ea typeface="+mn-ea"/>
                          <a:cs typeface="+mn-cs"/>
                        </a:rPr>
                        <a:t> Cefaly®</a:t>
                      </a:r>
                      <a:endParaRPr lang="ru-RU" sz="1400" dirty="0"/>
                    </a:p>
                  </a:txBody>
                  <a:tcPr/>
                </a:tc>
                <a:tc>
                  <a:txBody>
                    <a:bodyPr/>
                    <a:lstStyle/>
                    <a:p>
                      <a:r>
                        <a:rPr lang="en-US" sz="1400" kern="1200" dirty="0" smtClean="0">
                          <a:solidFill>
                            <a:schemeClr val="tx1"/>
                          </a:solidFill>
                          <a:effectLst/>
                          <a:latin typeface="+mn-lt"/>
                          <a:ea typeface="+mn-ea"/>
                          <a:cs typeface="+mn-cs"/>
                        </a:rPr>
                        <a:t>54.4%</a:t>
                      </a:r>
                      <a:r>
                        <a:rPr lang="ru-RU" sz="1400" kern="1200" dirty="0" smtClean="0">
                          <a:solidFill>
                            <a:schemeClr val="tx1"/>
                          </a:solidFill>
                          <a:effectLst/>
                          <a:latin typeface="+mn-lt"/>
                          <a:ea typeface="+mn-ea"/>
                          <a:cs typeface="+mn-cs"/>
                        </a:rPr>
                        <a:t> удовлетворены</a:t>
                      </a:r>
                      <a:r>
                        <a:rPr lang="en-US" sz="1400" kern="1200" dirty="0" smtClean="0">
                          <a:solidFill>
                            <a:schemeClr val="tx1"/>
                          </a:solidFill>
                          <a:effectLst/>
                          <a:latin typeface="+mn-lt"/>
                          <a:ea typeface="+mn-ea"/>
                          <a:cs typeface="+mn-cs"/>
                        </a:rPr>
                        <a:t> &amp;</a:t>
                      </a:r>
                      <a:r>
                        <a:rPr lang="ru-RU" sz="1400" kern="1200" dirty="0" smtClean="0">
                          <a:solidFill>
                            <a:schemeClr val="tx1"/>
                          </a:solidFill>
                          <a:effectLst/>
                          <a:latin typeface="+mn-lt"/>
                          <a:ea typeface="+mn-ea"/>
                          <a:cs typeface="+mn-cs"/>
                        </a:rPr>
                        <a:t>желание приобрести после </a:t>
                      </a:r>
                      <a:r>
                        <a:rPr lang="en-US" sz="1400" kern="1200" dirty="0" smtClean="0">
                          <a:solidFill>
                            <a:schemeClr val="tx1"/>
                          </a:solidFill>
                          <a:effectLst/>
                          <a:latin typeface="+mn-lt"/>
                          <a:ea typeface="+mn-ea"/>
                          <a:cs typeface="+mn-cs"/>
                        </a:rPr>
                        <a:t>58-</a:t>
                      </a:r>
                      <a:r>
                        <a:rPr lang="ru-RU" sz="1400" kern="1200" dirty="0" smtClean="0">
                          <a:solidFill>
                            <a:schemeClr val="tx1"/>
                          </a:solidFill>
                          <a:effectLst/>
                          <a:latin typeface="+mn-lt"/>
                          <a:ea typeface="+mn-ea"/>
                          <a:cs typeface="+mn-cs"/>
                        </a:rPr>
                        <a:t>дневного тестирования</a:t>
                      </a:r>
                    </a:p>
                    <a:p>
                      <a:r>
                        <a:rPr lang="en-US" sz="1400" kern="1200" dirty="0" smtClean="0">
                          <a:solidFill>
                            <a:schemeClr val="tx1"/>
                          </a:solidFill>
                          <a:effectLst/>
                          <a:latin typeface="+mn-lt"/>
                          <a:ea typeface="+mn-ea"/>
                          <a:cs typeface="+mn-cs"/>
                        </a:rPr>
                        <a:t>4.4% </a:t>
                      </a:r>
                      <a:r>
                        <a:rPr lang="ru-RU" sz="1400" kern="1200" dirty="0" smtClean="0">
                          <a:solidFill>
                            <a:schemeClr val="tx1"/>
                          </a:solidFill>
                          <a:effectLst/>
                          <a:latin typeface="+mn-lt"/>
                          <a:ea typeface="+mn-ea"/>
                          <a:cs typeface="+mn-cs"/>
                        </a:rPr>
                        <a:t>доложили о ПЭ </a:t>
                      </a:r>
                      <a:r>
                        <a:rPr lang="en-US" sz="1400" kern="1200" dirty="0" smtClean="0">
                          <a:solidFill>
                            <a:schemeClr val="tx1"/>
                          </a:solidFill>
                          <a:effectLst/>
                          <a:latin typeface="+mn-lt"/>
                          <a:ea typeface="+mn-ea"/>
                          <a:cs typeface="+mn-cs"/>
                        </a:rPr>
                        <a:t>(2%:</a:t>
                      </a:r>
                      <a:r>
                        <a:rPr lang="ru-RU" sz="1400" kern="1200" dirty="0" smtClean="0">
                          <a:solidFill>
                            <a:schemeClr val="tx1"/>
                          </a:solidFill>
                          <a:effectLst/>
                          <a:latin typeface="+mn-lt"/>
                          <a:ea typeface="+mn-ea"/>
                          <a:cs typeface="+mn-cs"/>
                        </a:rPr>
                        <a:t>местная непереносимость</a:t>
                      </a:r>
                      <a:r>
                        <a:rPr lang="en-US" sz="1400" kern="1200" dirty="0" smtClean="0">
                          <a:solidFill>
                            <a:schemeClr val="tx1"/>
                          </a:solidFill>
                          <a:effectLst/>
                          <a:latin typeface="+mn-lt"/>
                          <a:ea typeface="+mn-ea"/>
                          <a:cs typeface="+mn-cs"/>
                        </a:rPr>
                        <a:t>) </a:t>
                      </a:r>
                      <a:endParaRPr lang="en-US" sz="1400" dirty="0" smtClean="0"/>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Magis et al.</a:t>
                      </a:r>
                      <a:br>
                        <a:rPr lang="en-US" sz="1400" kern="1200" dirty="0" smtClean="0">
                          <a:solidFill>
                            <a:schemeClr val="tx1"/>
                          </a:solidFill>
                          <a:effectLst/>
                          <a:latin typeface="+mn-lt"/>
                          <a:ea typeface="+mn-ea"/>
                          <a:cs typeface="+mn-cs"/>
                        </a:rPr>
                      </a:br>
                      <a:r>
                        <a:rPr lang="en-US" sz="1400" kern="1200" dirty="0" smtClean="0">
                          <a:solidFill>
                            <a:schemeClr val="tx1"/>
                          </a:solidFill>
                          <a:effectLst/>
                          <a:latin typeface="+mn-lt"/>
                          <a:ea typeface="+mn-ea"/>
                          <a:cs typeface="+mn-cs"/>
                        </a:rPr>
                        <a:t>J Head Pain 2013 </a:t>
                      </a:r>
                      <a:endParaRPr lang="en-US" sz="1400" dirty="0" smtClean="0"/>
                    </a:p>
                  </a:txBody>
                  <a:tcPr/>
                </a:tc>
              </a:tr>
              <a:tr h="370840">
                <a:tc>
                  <a:txBody>
                    <a:bodyPr/>
                    <a:lstStyle/>
                    <a:p>
                      <a:r>
                        <a:rPr lang="ru-RU" sz="1400" dirty="0" smtClean="0"/>
                        <a:t>ОИ</a:t>
                      </a:r>
                    </a:p>
                    <a:p>
                      <a:r>
                        <a:rPr lang="ru-RU" sz="1400" dirty="0" smtClean="0"/>
                        <a:t>3 </a:t>
                      </a:r>
                      <a:r>
                        <a:rPr lang="ru-RU" sz="1400" dirty="0" err="1" smtClean="0"/>
                        <a:t>мес</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N</a:t>
                      </a:r>
                      <a:r>
                        <a:rPr lang="ru-RU" sz="1600" kern="1200" dirty="0" smtClean="0">
                          <a:solidFill>
                            <a:schemeClr val="tx1"/>
                          </a:solidFill>
                          <a:effectLst/>
                          <a:latin typeface="+mn-lt"/>
                          <a:ea typeface="+mn-ea"/>
                          <a:cs typeface="+mn-cs"/>
                        </a:rPr>
                        <a:t>=58 с ХМ </a:t>
                      </a:r>
                      <a:endParaRPr lang="ru-RU" sz="1400" dirty="0"/>
                    </a:p>
                  </a:txBody>
                  <a:tcPr/>
                </a:tc>
                <a:tc>
                  <a:txBody>
                    <a:bodyPr/>
                    <a:lstStyle/>
                    <a:p>
                      <a:r>
                        <a:rPr lang="ru-RU" sz="1600" kern="1200" dirty="0" smtClean="0">
                          <a:solidFill>
                            <a:schemeClr val="tx1"/>
                          </a:solidFill>
                          <a:effectLst/>
                          <a:latin typeface="+mn-lt"/>
                          <a:ea typeface="+mn-ea"/>
                          <a:cs typeface="+mn-cs"/>
                        </a:rPr>
                        <a:t>Число дней с ГБ:</a:t>
                      </a:r>
                    </a:p>
                    <a:p>
                      <a:r>
                        <a:rPr lang="en-US" sz="1600" kern="1200" dirty="0" smtClean="0">
                          <a:solidFill>
                            <a:schemeClr val="tx1"/>
                          </a:solidFill>
                          <a:effectLst/>
                          <a:latin typeface="+mn-lt"/>
                          <a:ea typeface="+mn-ea"/>
                          <a:cs typeface="+mn-cs"/>
                        </a:rPr>
                        <a:t>−24% </a:t>
                      </a:r>
                      <a:r>
                        <a:rPr lang="ru-RU" sz="1600" kern="1200" dirty="0" smtClean="0">
                          <a:solidFill>
                            <a:schemeClr val="tx1"/>
                          </a:solidFill>
                          <a:effectLst/>
                          <a:latin typeface="+mn-lt"/>
                          <a:ea typeface="+mn-ea"/>
                          <a:cs typeface="+mn-cs"/>
                        </a:rPr>
                        <a:t>непостоянных (</a:t>
                      </a:r>
                      <a:r>
                        <a:rPr lang="en-US" sz="1600" kern="1200" dirty="0" smtClean="0">
                          <a:solidFill>
                            <a:schemeClr val="tx1"/>
                          </a:solidFill>
                          <a:effectLst/>
                          <a:latin typeface="+mn-lt"/>
                          <a:ea typeface="+mn-ea"/>
                          <a:cs typeface="+mn-cs"/>
                        </a:rPr>
                        <a:t>n = 34); </a:t>
                      </a:r>
                      <a:endParaRPr lang="ru-RU"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−5% </a:t>
                      </a:r>
                      <a:r>
                        <a:rPr lang="ru-RU" sz="1600" kern="1200" dirty="0" smtClean="0">
                          <a:solidFill>
                            <a:schemeClr val="tx1"/>
                          </a:solidFill>
                          <a:effectLst/>
                          <a:latin typeface="+mn-lt"/>
                          <a:ea typeface="+mn-ea"/>
                          <a:cs typeface="+mn-cs"/>
                        </a:rPr>
                        <a:t>постоянных (</a:t>
                      </a:r>
                      <a:r>
                        <a:rPr lang="en-US" sz="1600" kern="1200" dirty="0" smtClean="0">
                          <a:solidFill>
                            <a:schemeClr val="tx1"/>
                          </a:solidFill>
                          <a:effectLst/>
                          <a:latin typeface="+mn-lt"/>
                          <a:ea typeface="+mn-ea"/>
                          <a:cs typeface="+mn-cs"/>
                        </a:rPr>
                        <a:t>n = 24)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err="1" smtClean="0">
                          <a:solidFill>
                            <a:schemeClr val="tx1"/>
                          </a:solidFill>
                          <a:effectLst/>
                          <a:latin typeface="+mn-lt"/>
                          <a:ea typeface="+mn-ea"/>
                          <a:cs typeface="+mn-cs"/>
                        </a:rPr>
                        <a:t>ClinicalTrials.gov</a:t>
                      </a:r>
                      <a:r>
                        <a:rPr lang="en-US" sz="1400" kern="1200" dirty="0" smtClean="0">
                          <a:solidFill>
                            <a:schemeClr val="tx1"/>
                          </a:solidFill>
                          <a:effectLst/>
                          <a:latin typeface="+mn-lt"/>
                          <a:ea typeface="+mn-ea"/>
                          <a:cs typeface="+mn-cs"/>
                        </a:rPr>
                        <a:t> Identifier: NCT02342743 </a:t>
                      </a:r>
                      <a:endParaRPr lang="en-US" sz="1400" dirty="0" smtClean="0"/>
                    </a:p>
                  </a:txBody>
                  <a:tcPr/>
                </a:tc>
              </a:tr>
            </a:tbl>
          </a:graphicData>
        </a:graphic>
      </p:graphicFrame>
      <p:sp>
        <p:nvSpPr>
          <p:cNvPr id="6" name="TextBox 5"/>
          <p:cNvSpPr txBox="1"/>
          <p:nvPr/>
        </p:nvSpPr>
        <p:spPr>
          <a:xfrm>
            <a:off x="4159250" y="961020"/>
            <a:ext cx="4966708" cy="369332"/>
          </a:xfrm>
          <a:prstGeom prst="rect">
            <a:avLst/>
          </a:prstGeom>
          <a:noFill/>
        </p:spPr>
        <p:txBody>
          <a:bodyPr wrap="square" rtlCol="0">
            <a:spAutoFit/>
          </a:bodyPr>
          <a:lstStyle/>
          <a:p>
            <a:r>
              <a:rPr lang="en-US" dirty="0"/>
              <a:t>Jean </a:t>
            </a:r>
            <a:r>
              <a:rPr lang="en-US" dirty="0" err="1" smtClean="0"/>
              <a:t>Schoenen</a:t>
            </a:r>
            <a:r>
              <a:rPr lang="ru-RU" dirty="0" smtClean="0"/>
              <a:t>. </a:t>
            </a:r>
            <a:r>
              <a:rPr lang="en-US" dirty="0" smtClean="0"/>
              <a:t>InternalMedicine Review</a:t>
            </a:r>
            <a:r>
              <a:rPr lang="ru-RU" dirty="0" smtClean="0"/>
              <a:t>, 2017</a:t>
            </a:r>
            <a:endParaRPr lang="ru-RU" dirty="0"/>
          </a:p>
        </p:txBody>
      </p:sp>
    </p:spTree>
    <p:extLst>
      <p:ext uri="{BB962C8B-B14F-4D97-AF65-F5344CB8AC3E}">
        <p14:creationId xmlns:p14="http://schemas.microsoft.com/office/powerpoint/2010/main" val="600794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4609"/>
            <a:ext cx="9144000" cy="956411"/>
          </a:xfrm>
        </p:spPr>
        <p:txBody>
          <a:bodyPr>
            <a:normAutofit fontScale="90000"/>
          </a:bodyPr>
          <a:lstStyle/>
          <a:p>
            <a:r>
              <a:rPr lang="ru-RU" dirty="0" smtClean="0"/>
              <a:t/>
            </a:r>
            <a:br>
              <a:rPr lang="ru-RU" dirty="0" smtClean="0"/>
            </a:br>
            <a:r>
              <a:rPr lang="ru-RU" sz="2800" dirty="0" smtClean="0"/>
              <a:t>Синопсис опубликованных клинических исследований </a:t>
            </a:r>
            <a:r>
              <a:rPr lang="ru-RU" sz="2800" dirty="0" err="1" smtClean="0"/>
              <a:t>eTNS</a:t>
            </a:r>
            <a:r>
              <a:rPr lang="ru-RU" sz="2800" dirty="0" smtClean="0"/>
              <a:t> </a:t>
            </a:r>
            <a:r>
              <a:rPr lang="en-US" sz="2800" dirty="0" smtClean="0"/>
              <a:t>Cefaly</a:t>
            </a:r>
            <a:r>
              <a:rPr lang="en-US" sz="2800" dirty="0"/>
              <a:t>® </a:t>
            </a:r>
            <a:r>
              <a:rPr lang="ru-RU" sz="2800" dirty="0" smtClean="0"/>
              <a:t>при мигрени без ауры: купирование</a:t>
            </a:r>
            <a:endParaRPr lang="ru-RU" sz="2800" dirty="0"/>
          </a:p>
        </p:txBody>
      </p:sp>
      <p:graphicFrame>
        <p:nvGraphicFramePr>
          <p:cNvPr id="5" name="Таблица 4"/>
          <p:cNvGraphicFramePr>
            <a:graphicFrameLocks noGrp="1"/>
          </p:cNvGraphicFramePr>
          <p:nvPr>
            <p:extLst>
              <p:ext uri="{D42A27DB-BD31-4B8C-83A1-F6EECF244321}">
                <p14:modId xmlns:p14="http://schemas.microsoft.com/office/powerpoint/2010/main" val="1669550859"/>
              </p:ext>
            </p:extLst>
          </p:nvPr>
        </p:nvGraphicFramePr>
        <p:xfrm>
          <a:off x="18042" y="1097280"/>
          <a:ext cx="9125958" cy="5674360"/>
        </p:xfrm>
        <a:graphic>
          <a:graphicData uri="http://schemas.openxmlformats.org/drawingml/2006/table">
            <a:tbl>
              <a:tblPr firstRow="1" bandRow="1">
                <a:tableStyleId>{BC89EF96-8CEA-46FF-86C4-4CE0E7609802}</a:tableStyleId>
              </a:tblPr>
              <a:tblGrid>
                <a:gridCol w="1982208"/>
                <a:gridCol w="1319792"/>
                <a:gridCol w="4045958"/>
                <a:gridCol w="1778000"/>
              </a:tblGrid>
              <a:tr h="370840">
                <a:tc>
                  <a:txBody>
                    <a:bodyPr/>
                    <a:lstStyle/>
                    <a:p>
                      <a:r>
                        <a:rPr lang="ru-RU" sz="1200" dirty="0" smtClean="0"/>
                        <a:t>Протокол исследования</a:t>
                      </a:r>
                      <a:endParaRPr lang="ru-RU" sz="1200" dirty="0"/>
                    </a:p>
                  </a:txBody>
                  <a:tcPr/>
                </a:tc>
                <a:tc>
                  <a:txBody>
                    <a:bodyPr/>
                    <a:lstStyle/>
                    <a:p>
                      <a:r>
                        <a:rPr lang="ru-RU" sz="1200" dirty="0" smtClean="0"/>
                        <a:t>Число</a:t>
                      </a:r>
                      <a:r>
                        <a:rPr lang="ru-RU" sz="1200" baseline="0" dirty="0" smtClean="0"/>
                        <a:t> пациентов</a:t>
                      </a:r>
                      <a:endParaRPr lang="ru-RU" sz="1200" dirty="0"/>
                    </a:p>
                  </a:txBody>
                  <a:tcPr/>
                </a:tc>
                <a:tc>
                  <a:txBody>
                    <a:bodyPr/>
                    <a:lstStyle/>
                    <a:p>
                      <a:r>
                        <a:rPr lang="ru-RU" sz="1200" dirty="0" smtClean="0"/>
                        <a:t>Результаты</a:t>
                      </a:r>
                      <a:endParaRPr lang="ru-RU" sz="1200" dirty="0"/>
                    </a:p>
                  </a:txBody>
                  <a:tcPr/>
                </a:tc>
                <a:tc>
                  <a:txBody>
                    <a:bodyPr/>
                    <a:lstStyle/>
                    <a:p>
                      <a:r>
                        <a:rPr lang="ru-RU" sz="1200" dirty="0" smtClean="0"/>
                        <a:t>Ссылки</a:t>
                      </a:r>
                      <a:endParaRPr lang="ru-RU" sz="1200" dirty="0"/>
                    </a:p>
                  </a:txBody>
                  <a:tcPr/>
                </a:tc>
              </a:tr>
              <a:tr h="370840">
                <a:tc>
                  <a:txBody>
                    <a:bodyPr/>
                    <a:lstStyle/>
                    <a:p>
                      <a:r>
                        <a:rPr lang="ru-RU" sz="1200" dirty="0" smtClean="0"/>
                        <a:t>ОИ пилотное</a:t>
                      </a:r>
                    </a:p>
                    <a:p>
                      <a:r>
                        <a:rPr lang="ru-RU" sz="1200" dirty="0" err="1" smtClean="0"/>
                        <a:t>Нелеченные</a:t>
                      </a:r>
                      <a:r>
                        <a:rPr lang="ru-RU" sz="1200" dirty="0" smtClean="0"/>
                        <a:t> приступы</a:t>
                      </a:r>
                      <a:endParaRPr lang="ru-RU" sz="1200" dirty="0"/>
                    </a:p>
                  </a:txBody>
                  <a:tcPr/>
                </a:tc>
                <a:tc>
                  <a:txBody>
                    <a:bodyPr/>
                    <a:lstStyle/>
                    <a:p>
                      <a:r>
                        <a:rPr lang="en-US" sz="1200" dirty="0" smtClean="0"/>
                        <a:t>N</a:t>
                      </a:r>
                      <a:r>
                        <a:rPr lang="ru-RU" sz="1200" dirty="0" smtClean="0"/>
                        <a:t>=10 с МО</a:t>
                      </a:r>
                    </a:p>
                    <a:p>
                      <a:r>
                        <a:rPr lang="ru-RU" sz="1200" dirty="0" smtClean="0"/>
                        <a:t>3 приступа</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Через 30 мин</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12% - </a:t>
                      </a:r>
                      <a:r>
                        <a:rPr lang="ru-RU" sz="1200" kern="1200" dirty="0" smtClean="0">
                          <a:solidFill>
                            <a:schemeClr val="tx1"/>
                          </a:solidFill>
                          <a:effectLst/>
                          <a:latin typeface="+mn-lt"/>
                          <a:ea typeface="+mn-ea"/>
                          <a:cs typeface="+mn-cs"/>
                        </a:rPr>
                        <a:t>полная резолюция</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45% - </a:t>
                      </a:r>
                      <a:r>
                        <a:rPr lang="ru-RU" sz="1200" kern="1200" dirty="0" smtClean="0">
                          <a:solidFill>
                            <a:schemeClr val="tx1"/>
                          </a:solidFill>
                          <a:effectLst/>
                          <a:latin typeface="+mn-lt"/>
                          <a:ea typeface="+mn-ea"/>
                          <a:cs typeface="+mn-cs"/>
                        </a:rPr>
                        <a:t>частичное</a:t>
                      </a:r>
                      <a:r>
                        <a:rPr lang="ru-RU" sz="1200" kern="1200" baseline="0" dirty="0" smtClean="0">
                          <a:solidFill>
                            <a:schemeClr val="tx1"/>
                          </a:solidFill>
                          <a:effectLst/>
                          <a:latin typeface="+mn-lt"/>
                          <a:ea typeface="+mn-ea"/>
                          <a:cs typeface="+mn-cs"/>
                        </a:rPr>
                        <a:t> облегчение</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43% - </a:t>
                      </a:r>
                      <a:r>
                        <a:rPr lang="ru-RU" sz="1200" kern="1200" dirty="0" smtClean="0">
                          <a:solidFill>
                            <a:schemeClr val="tx1"/>
                          </a:solidFill>
                          <a:effectLst/>
                          <a:latin typeface="+mn-lt"/>
                          <a:ea typeface="+mn-ea"/>
                          <a:cs typeface="+mn-cs"/>
                        </a:rPr>
                        <a:t>нет эффекта</a:t>
                      </a:r>
                      <a:r>
                        <a:rPr lang="en-US" sz="1200" kern="1200" dirty="0" smtClean="0">
                          <a:solidFill>
                            <a:schemeClr val="tx1"/>
                          </a:solidFill>
                          <a:effectLst/>
                          <a:latin typeface="+mn-lt"/>
                          <a:ea typeface="+mn-ea"/>
                          <a:cs typeface="+mn-cs"/>
                        </a:rPr>
                        <a:t> </a:t>
                      </a:r>
                      <a:endParaRPr lang="en-US" sz="1200" dirty="0" smtClean="0"/>
                    </a:p>
                    <a:p>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err="1" smtClean="0">
                          <a:solidFill>
                            <a:schemeClr val="tx1"/>
                          </a:solidFill>
                          <a:effectLst/>
                          <a:latin typeface="+mn-lt"/>
                          <a:ea typeface="+mn-ea"/>
                          <a:cs typeface="+mn-cs"/>
                        </a:rPr>
                        <a:t>Gérardy</a:t>
                      </a:r>
                      <a:r>
                        <a:rPr lang="nb-NO" sz="1200" kern="1200" dirty="0" smtClean="0">
                          <a:solidFill>
                            <a:schemeClr val="tx1"/>
                          </a:solidFill>
                          <a:effectLst/>
                          <a:latin typeface="+mn-lt"/>
                          <a:ea typeface="+mn-ea"/>
                          <a:cs typeface="+mn-cs"/>
                        </a:rPr>
                        <a:t> et al. </a:t>
                      </a:r>
                      <a:r>
                        <a:rPr lang="nb-NO" sz="1200" kern="1200" dirty="0" err="1" smtClean="0">
                          <a:solidFill>
                            <a:schemeClr val="tx1"/>
                          </a:solidFill>
                          <a:effectLst/>
                          <a:latin typeface="+mn-lt"/>
                          <a:ea typeface="+mn-ea"/>
                          <a:cs typeface="+mn-cs"/>
                        </a:rPr>
                        <a:t>Cephalalgia</a:t>
                      </a:r>
                      <a:r>
                        <a:rPr lang="nb-NO" sz="1200" kern="1200" dirty="0" smtClean="0">
                          <a:solidFill>
                            <a:schemeClr val="tx1"/>
                          </a:solidFill>
                          <a:effectLst/>
                          <a:latin typeface="+mn-lt"/>
                          <a:ea typeface="+mn-ea"/>
                          <a:cs typeface="+mn-cs"/>
                        </a:rPr>
                        <a:t> 2009 (</a:t>
                      </a:r>
                      <a:r>
                        <a:rPr lang="nb-NO" sz="1200" kern="1200" dirty="0" err="1" smtClean="0">
                          <a:solidFill>
                            <a:schemeClr val="tx1"/>
                          </a:solidFill>
                          <a:effectLst/>
                          <a:latin typeface="+mn-lt"/>
                          <a:ea typeface="+mn-ea"/>
                          <a:cs typeface="+mn-cs"/>
                        </a:rPr>
                        <a:t>abstract</a:t>
                      </a:r>
                      <a:r>
                        <a:rPr lang="nb-NO" sz="1200" kern="1200" dirty="0" smtClean="0">
                          <a:solidFill>
                            <a:schemeClr val="tx1"/>
                          </a:solidFill>
                          <a:effectLst/>
                          <a:latin typeface="+mn-lt"/>
                          <a:ea typeface="+mn-ea"/>
                          <a:cs typeface="+mn-cs"/>
                        </a:rPr>
                        <a:t>) </a:t>
                      </a:r>
                      <a:endParaRPr lang="nb-NO"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ОИ, </a:t>
                      </a:r>
                      <a:r>
                        <a:rPr lang="ru-RU" sz="1200" kern="1200" dirty="0" err="1" smtClean="0">
                          <a:solidFill>
                            <a:schemeClr val="tx1"/>
                          </a:solidFill>
                          <a:effectLst/>
                          <a:latin typeface="+mn-lt"/>
                          <a:ea typeface="+mn-ea"/>
                          <a:cs typeface="+mn-cs"/>
                        </a:rPr>
                        <a:t>доп</a:t>
                      </a:r>
                      <a:r>
                        <a:rPr lang="ru-RU" sz="1200" kern="1200" dirty="0" smtClean="0">
                          <a:solidFill>
                            <a:schemeClr val="tx1"/>
                          </a:solidFill>
                          <a:effectLst/>
                          <a:latin typeface="+mn-lt"/>
                          <a:ea typeface="+mn-ea"/>
                          <a:cs typeface="+mn-cs"/>
                        </a:rPr>
                        <a:t> обезболивание приступов </a:t>
                      </a:r>
                      <a:r>
                        <a:rPr lang="en-US" sz="1200" kern="1200" dirty="0" smtClean="0">
                          <a:solidFill>
                            <a:schemeClr val="tx1"/>
                          </a:solidFill>
                          <a:effectLst/>
                          <a:latin typeface="+mn-lt"/>
                          <a:ea typeface="+mn-ea"/>
                          <a:cs typeface="+mn-cs"/>
                        </a:rPr>
                        <a:t>≥ 72 </a:t>
                      </a:r>
                      <a:r>
                        <a:rPr lang="ru-RU" sz="1200" kern="1200" dirty="0" smtClean="0">
                          <a:solidFill>
                            <a:schemeClr val="tx1"/>
                          </a:solidFill>
                          <a:effectLst/>
                          <a:latin typeface="+mn-lt"/>
                          <a:ea typeface="+mn-ea"/>
                          <a:cs typeface="+mn-cs"/>
                        </a:rPr>
                        <a:t>ч</a:t>
                      </a:r>
                      <a:r>
                        <a:rPr lang="en-US" sz="1200" kern="1200" dirty="0" smtClean="0">
                          <a:solidFill>
                            <a:schemeClr val="tx1"/>
                          </a:solidFill>
                          <a:effectLst/>
                          <a:latin typeface="+mn-lt"/>
                          <a:ea typeface="+mn-ea"/>
                          <a:cs typeface="+mn-cs"/>
                        </a:rPr>
                        <a: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p>
                  </a:txBody>
                  <a:tcPr/>
                </a:tc>
                <a:tc>
                  <a:txBody>
                    <a:bodyPr/>
                    <a:lstStyle/>
                    <a:p>
                      <a:r>
                        <a:rPr lang="en-US" sz="1200" dirty="0" smtClean="0"/>
                        <a:t>N</a:t>
                      </a:r>
                      <a:r>
                        <a:rPr lang="ru-RU" sz="1200" dirty="0" smtClean="0"/>
                        <a:t>=16 с МО</a:t>
                      </a:r>
                      <a:endParaRPr lang="ru-RU" sz="1200" dirty="0"/>
                    </a:p>
                  </a:txBody>
                  <a:tcPr/>
                </a:tc>
                <a:tc>
                  <a:txBody>
                    <a:bodyPr/>
                    <a:lstStyle/>
                    <a:p>
                      <a:r>
                        <a:rPr lang="en-US" sz="1200" kern="1200" dirty="0" smtClean="0">
                          <a:solidFill>
                            <a:schemeClr val="tx1"/>
                          </a:solidFill>
                          <a:effectLst/>
                          <a:latin typeface="+mn-lt"/>
                          <a:ea typeface="+mn-ea"/>
                          <a:cs typeface="+mn-cs"/>
                        </a:rPr>
                        <a:t>46% </a:t>
                      </a:r>
                      <a:r>
                        <a:rPr lang="ru-RU" sz="1200" kern="1200" dirty="0" smtClean="0">
                          <a:solidFill>
                            <a:schemeClr val="tx1"/>
                          </a:solidFill>
                          <a:effectLst/>
                          <a:latin typeface="+mn-lt"/>
                          <a:ea typeface="+mn-ea"/>
                          <a:cs typeface="+mn-cs"/>
                        </a:rPr>
                        <a:t>редукция ГБ</a:t>
                      </a:r>
                      <a:r>
                        <a:rPr lang="en-US" sz="1200" kern="1200" dirty="0" smtClean="0">
                          <a:solidFill>
                            <a:schemeClr val="tx1"/>
                          </a:solidFill>
                          <a:effectLst/>
                          <a:latin typeface="+mn-lt"/>
                          <a:ea typeface="+mn-ea"/>
                          <a:cs typeface="+mn-cs"/>
                        </a:rPr>
                        <a:t> </a:t>
                      </a:r>
                      <a:endParaRPr lang="en-US" sz="1200" dirty="0" smtClean="0"/>
                    </a:p>
                    <a:p>
                      <a:r>
                        <a:rPr lang="en-US" sz="1200" kern="1200" dirty="0" smtClean="0">
                          <a:solidFill>
                            <a:schemeClr val="tx1"/>
                          </a:solidFill>
                          <a:effectLst/>
                          <a:latin typeface="+mn-lt"/>
                          <a:ea typeface="+mn-ea"/>
                          <a:cs typeface="+mn-cs"/>
                        </a:rPr>
                        <a:t>56% </a:t>
                      </a:r>
                      <a:r>
                        <a:rPr lang="ru-RU" sz="1200" kern="1200" dirty="0" smtClean="0">
                          <a:solidFill>
                            <a:schemeClr val="tx1"/>
                          </a:solidFill>
                          <a:effectLst/>
                          <a:latin typeface="+mn-lt"/>
                          <a:ea typeface="+mn-ea"/>
                          <a:cs typeface="+mn-cs"/>
                        </a:rPr>
                        <a:t>п-</a:t>
                      </a:r>
                      <a:r>
                        <a:rPr lang="ru-RU" sz="1200" kern="1200" dirty="0" err="1" smtClean="0">
                          <a:solidFill>
                            <a:schemeClr val="tx1"/>
                          </a:solidFill>
                          <a:effectLst/>
                          <a:latin typeface="+mn-lt"/>
                          <a:ea typeface="+mn-ea"/>
                          <a:cs typeface="+mn-cs"/>
                        </a:rPr>
                        <a:t>тов</a:t>
                      </a:r>
                      <a:r>
                        <a:rPr lang="ru-RU" sz="1200" kern="1200" dirty="0" smtClean="0">
                          <a:solidFill>
                            <a:schemeClr val="tx1"/>
                          </a:solidFill>
                          <a:effectLst/>
                          <a:latin typeface="+mn-lt"/>
                          <a:ea typeface="+mn-ea"/>
                          <a:cs typeface="+mn-cs"/>
                        </a:rPr>
                        <a:t> пожелали использовать в последующем</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Kozminski</a:t>
                      </a:r>
                      <a:r>
                        <a:rPr lang="en-US" sz="1200" kern="1200" dirty="0" smtClean="0">
                          <a:solidFill>
                            <a:schemeClr val="tx1"/>
                          </a:solidFill>
                          <a:effectLst/>
                          <a:latin typeface="+mn-lt"/>
                          <a:ea typeface="+mn-ea"/>
                          <a:cs typeface="+mn-cs"/>
                        </a:rPr>
                        <a:t>. Headache 2014 (abstract) </a:t>
                      </a:r>
                      <a:endParaRPr lang="en-US" sz="1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Атаки длит-</a:t>
                      </a:r>
                      <a:r>
                        <a:rPr lang="ru-RU" sz="1200" kern="1200" dirty="0" err="1" smtClean="0">
                          <a:solidFill>
                            <a:schemeClr val="tx1"/>
                          </a:solidFill>
                          <a:effectLst/>
                          <a:latin typeface="+mn-lt"/>
                          <a:ea typeface="+mn-ea"/>
                          <a:cs typeface="+mn-cs"/>
                        </a:rPr>
                        <a:t>тью</a:t>
                      </a:r>
                      <a:r>
                        <a:rPr lang="en-US" sz="1200" kern="1200" dirty="0" smtClean="0">
                          <a:solidFill>
                            <a:schemeClr val="tx1"/>
                          </a:solidFill>
                          <a:effectLst/>
                          <a:latin typeface="+mn-lt"/>
                          <a:ea typeface="+mn-ea"/>
                          <a:cs typeface="+mn-cs"/>
                        </a:rPr>
                        <a:t> ≥ 3</a:t>
                      </a:r>
                      <a:r>
                        <a:rPr lang="ru-RU" sz="1200" kern="1200" dirty="0" smtClean="0">
                          <a:solidFill>
                            <a:schemeClr val="tx1"/>
                          </a:solidFill>
                          <a:effectLst/>
                          <a:latin typeface="+mn-lt"/>
                          <a:ea typeface="+mn-ea"/>
                          <a:cs typeface="+mn-cs"/>
                        </a:rPr>
                        <a:t> ч</a:t>
                      </a:r>
                      <a:r>
                        <a:rPr lang="en-US" sz="1200" kern="1200" dirty="0" smtClean="0">
                          <a:solidFill>
                            <a:schemeClr val="tx1"/>
                          </a:solidFill>
                          <a:effectLst/>
                          <a:latin typeface="+mn-lt"/>
                          <a:ea typeface="+mn-ea"/>
                          <a:cs typeface="+mn-cs"/>
                        </a:rPr>
                        <a:t> </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a:t>
                      </a:r>
                      <a:r>
                        <a:rPr lang="ru-RU" sz="1200" dirty="0" smtClean="0"/>
                        <a:t>=30  с МО</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Через 1 час</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57% </a:t>
                      </a:r>
                      <a:r>
                        <a:rPr lang="ru-RU" sz="1200" kern="1200" dirty="0" smtClean="0">
                          <a:solidFill>
                            <a:schemeClr val="tx1"/>
                          </a:solidFill>
                          <a:effectLst/>
                          <a:latin typeface="+mn-lt"/>
                          <a:ea typeface="+mn-ea"/>
                          <a:cs typeface="+mn-cs"/>
                        </a:rPr>
                        <a:t>редукция ГБ</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77% </a:t>
                      </a:r>
                      <a:r>
                        <a:rPr lang="ru-RU" sz="1200" kern="1200" dirty="0" smtClean="0">
                          <a:solidFill>
                            <a:schemeClr val="tx1"/>
                          </a:solidFill>
                          <a:effectLst/>
                          <a:latin typeface="+mn-lt"/>
                          <a:ea typeface="+mn-ea"/>
                          <a:cs typeface="+mn-cs"/>
                        </a:rPr>
                        <a:t>п-</a:t>
                      </a:r>
                      <a:r>
                        <a:rPr lang="ru-RU" sz="1200" kern="1200" dirty="0" err="1" smtClean="0">
                          <a:solidFill>
                            <a:schemeClr val="tx1"/>
                          </a:solidFill>
                          <a:effectLst/>
                          <a:latin typeface="+mn-lt"/>
                          <a:ea typeface="+mn-ea"/>
                          <a:cs typeface="+mn-cs"/>
                        </a:rPr>
                        <a:t>тов</a:t>
                      </a:r>
                      <a:r>
                        <a:rPr lang="ru-RU" sz="1200" kern="1200" dirty="0" smtClean="0">
                          <a:solidFill>
                            <a:schemeClr val="tx1"/>
                          </a:solidFill>
                          <a:effectLst/>
                          <a:latin typeface="+mn-lt"/>
                          <a:ea typeface="+mn-ea"/>
                          <a:cs typeface="+mn-cs"/>
                        </a:rPr>
                        <a:t> с </a:t>
                      </a:r>
                      <a:r>
                        <a:rPr lang="en-US" sz="1200" kern="1200" dirty="0" smtClean="0">
                          <a:solidFill>
                            <a:schemeClr val="tx1"/>
                          </a:solidFill>
                          <a:effectLst/>
                          <a:latin typeface="+mn-lt"/>
                          <a:ea typeface="+mn-ea"/>
                          <a:cs typeface="+mn-cs"/>
                        </a:rPr>
                        <a:t>50%</a:t>
                      </a:r>
                      <a:r>
                        <a:rPr lang="ru-RU" sz="1200" kern="1200" dirty="0" smtClean="0">
                          <a:solidFill>
                            <a:schemeClr val="tx1"/>
                          </a:solidFill>
                          <a:effectLst/>
                          <a:latin typeface="+mn-lt"/>
                          <a:ea typeface="+mn-ea"/>
                          <a:cs typeface="+mn-cs"/>
                        </a:rPr>
                        <a:t>-</a:t>
                      </a:r>
                      <a:r>
                        <a:rPr lang="ru-RU" sz="1200" kern="1200" dirty="0" err="1" smtClean="0">
                          <a:solidFill>
                            <a:schemeClr val="tx1"/>
                          </a:solidFill>
                          <a:effectLst/>
                          <a:latin typeface="+mn-lt"/>
                          <a:ea typeface="+mn-ea"/>
                          <a:cs typeface="+mn-cs"/>
                        </a:rPr>
                        <a:t>ным</a:t>
                      </a:r>
                      <a:r>
                        <a:rPr lang="ru-RU" sz="1200" kern="1200" baseline="0" dirty="0" smtClean="0">
                          <a:solidFill>
                            <a:schemeClr val="tx1"/>
                          </a:solidFill>
                          <a:effectLst/>
                          <a:latin typeface="+mn-lt"/>
                          <a:ea typeface="+mn-ea"/>
                          <a:cs typeface="+mn-cs"/>
                        </a:rPr>
                        <a:t> снижением боли </a:t>
                      </a:r>
                      <a:endParaRPr lang="ru-RU" sz="1200" dirty="0" smtClean="0"/>
                    </a:p>
                    <a:p>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Chou et al. Headache 2016 (abstract) </a:t>
                      </a:r>
                      <a:endParaRPr lang="en-US" sz="1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Интернет интервью с помощью опросника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N=413</a:t>
                      </a:r>
                      <a:r>
                        <a:rPr lang="ru-RU" sz="1200" kern="1200" dirty="0" smtClean="0">
                          <a:solidFill>
                            <a:schemeClr val="tx1"/>
                          </a:solidFill>
                          <a:effectLst/>
                          <a:latin typeface="+mn-lt"/>
                          <a:ea typeface="+mn-ea"/>
                          <a:cs typeface="+mn-cs"/>
                        </a:rPr>
                        <a:t> с</a:t>
                      </a:r>
                      <a:r>
                        <a:rPr lang="ru-RU" sz="1200" kern="1200" baseline="0" dirty="0" smtClean="0">
                          <a:solidFill>
                            <a:schemeClr val="tx1"/>
                          </a:solidFill>
                          <a:effectLst/>
                          <a:latin typeface="+mn-lt"/>
                          <a:ea typeface="+mn-ea"/>
                          <a:cs typeface="+mn-cs"/>
                        </a:rPr>
                        <a:t> М, регулярных пользователей </a:t>
                      </a:r>
                      <a:r>
                        <a:rPr lang="en-US" sz="1200" kern="1200" dirty="0" smtClean="0">
                          <a:solidFill>
                            <a:schemeClr val="tx1"/>
                          </a:solidFill>
                          <a:effectLst/>
                          <a:latin typeface="+mn-lt"/>
                          <a:ea typeface="+mn-ea"/>
                          <a:cs typeface="+mn-cs"/>
                        </a:rPr>
                        <a:t>Cefaly </a:t>
                      </a:r>
                      <a:endParaRPr lang="ru-RU"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p>
                  </a:txBody>
                  <a:tcPr/>
                </a:tc>
                <a:tc>
                  <a:txBody>
                    <a:bodyPr/>
                    <a:lstStyle/>
                    <a:p>
                      <a:r>
                        <a:rPr lang="en-US" sz="1200" kern="1200" dirty="0" smtClean="0">
                          <a:solidFill>
                            <a:schemeClr val="tx1"/>
                          </a:solidFill>
                          <a:effectLst/>
                          <a:latin typeface="+mn-lt"/>
                          <a:ea typeface="+mn-ea"/>
                          <a:cs typeface="+mn-cs"/>
                        </a:rPr>
                        <a:t>88.6% </a:t>
                      </a:r>
                      <a:r>
                        <a:rPr lang="ru-RU" sz="1200" kern="1200" dirty="0" smtClean="0">
                          <a:solidFill>
                            <a:schemeClr val="tx1"/>
                          </a:solidFill>
                          <a:effectLst/>
                          <a:latin typeface="+mn-lt"/>
                          <a:ea typeface="+mn-ea"/>
                          <a:cs typeface="+mn-cs"/>
                        </a:rPr>
                        <a:t>использовали устройство в </a:t>
                      </a:r>
                      <a:r>
                        <a:rPr lang="en-US" sz="1200" kern="1200" dirty="0" smtClean="0">
                          <a:solidFill>
                            <a:schemeClr val="tx1"/>
                          </a:solidFill>
                          <a:effectLst/>
                          <a:latin typeface="+mn-lt"/>
                          <a:ea typeface="+mn-ea"/>
                          <a:cs typeface="+mn-cs"/>
                        </a:rPr>
                        <a:t>71.8% </a:t>
                      </a:r>
                      <a:r>
                        <a:rPr lang="ru-RU" sz="1200" kern="1200" dirty="0" smtClean="0">
                          <a:solidFill>
                            <a:schemeClr val="tx1"/>
                          </a:solidFill>
                          <a:effectLst/>
                          <a:latin typeface="+mn-lt"/>
                          <a:ea typeface="+mn-ea"/>
                          <a:cs typeface="+mn-cs"/>
                        </a:rPr>
                        <a:t>атак</a:t>
                      </a:r>
                      <a:r>
                        <a:rPr lang="en-US" sz="1200" kern="1200" dirty="0" smtClean="0">
                          <a:solidFill>
                            <a:schemeClr val="tx1"/>
                          </a:solidFill>
                          <a:effectLst/>
                          <a:latin typeface="+mn-lt"/>
                          <a:ea typeface="+mn-ea"/>
                          <a:cs typeface="+mn-cs"/>
                        </a:rPr>
                        <a:t> </a:t>
                      </a:r>
                      <a:endParaRPr lang="en-US" sz="1200" dirty="0" smtClean="0"/>
                    </a:p>
                    <a:p>
                      <a:r>
                        <a:rPr lang="en-US" sz="1200" kern="1200" dirty="0" smtClean="0">
                          <a:solidFill>
                            <a:schemeClr val="tx1"/>
                          </a:solidFill>
                          <a:effectLst/>
                          <a:latin typeface="+mn-lt"/>
                          <a:ea typeface="+mn-ea"/>
                          <a:cs typeface="+mn-cs"/>
                        </a:rPr>
                        <a:t>42.6% </a:t>
                      </a:r>
                      <a:r>
                        <a:rPr lang="ru-RU" sz="1200" kern="1200" dirty="0" smtClean="0">
                          <a:solidFill>
                            <a:schemeClr val="tx1"/>
                          </a:solidFill>
                          <a:effectLst/>
                          <a:latin typeface="+mn-lt"/>
                          <a:ea typeface="+mn-ea"/>
                          <a:cs typeface="+mn-cs"/>
                        </a:rPr>
                        <a:t>отметили снижение потребления препаратов</a:t>
                      </a:r>
                      <a:r>
                        <a:rPr lang="ru-RU" sz="1200" kern="1200" baseline="0" dirty="0" smtClean="0">
                          <a:solidFill>
                            <a:schemeClr val="tx1"/>
                          </a:solidFill>
                          <a:effectLst/>
                          <a:latin typeface="+mn-lt"/>
                          <a:ea typeface="+mn-ea"/>
                          <a:cs typeface="+mn-cs"/>
                        </a:rPr>
                        <a:t> для купирования</a:t>
                      </a:r>
                      <a:endParaRPr lang="ru-RU" sz="1200" dirty="0" smtClean="0"/>
                    </a:p>
                    <a:p>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Penning &amp; </a:t>
                      </a:r>
                      <a:r>
                        <a:rPr lang="en-US" sz="1200" kern="1200" dirty="0" err="1" smtClean="0">
                          <a:solidFill>
                            <a:schemeClr val="tx1"/>
                          </a:solidFill>
                          <a:effectLst/>
                          <a:latin typeface="+mn-lt"/>
                          <a:ea typeface="+mn-ea"/>
                          <a:cs typeface="+mn-cs"/>
                        </a:rPr>
                        <a:t>Schoenen</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Acta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Neurol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Belg</a:t>
                      </a:r>
                      <a:r>
                        <a:rPr lang="en-US" sz="1200" kern="1200" dirty="0" smtClean="0">
                          <a:solidFill>
                            <a:schemeClr val="tx1"/>
                          </a:solidFill>
                          <a:effectLst/>
                          <a:latin typeface="+mn-lt"/>
                          <a:ea typeface="+mn-ea"/>
                          <a:cs typeface="+mn-cs"/>
                        </a:rPr>
                        <a:t> 2017 </a:t>
                      </a:r>
                      <a:endParaRPr lang="en-US" sz="1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effectLst/>
                          <a:latin typeface="+mn-lt"/>
                          <a:ea typeface="+mn-ea"/>
                          <a:cs typeface="+mn-cs"/>
                        </a:rPr>
                        <a:t>Мультицентровое</a:t>
                      </a:r>
                      <a:r>
                        <a:rPr lang="ru-RU" sz="1200" kern="1200" dirty="0" smtClean="0">
                          <a:solidFill>
                            <a:schemeClr val="tx1"/>
                          </a:solidFill>
                          <a:effectLst/>
                          <a:latin typeface="+mn-lt"/>
                          <a:ea typeface="+mn-ea"/>
                          <a:cs typeface="+mn-cs"/>
                        </a:rPr>
                        <a:t>, двойное-слепое РКИ (</a:t>
                      </a:r>
                      <a:r>
                        <a:rPr lang="en-US" sz="1200" kern="1200" dirty="0" smtClean="0">
                          <a:solidFill>
                            <a:schemeClr val="tx1"/>
                          </a:solidFill>
                          <a:effectLst/>
                          <a:latin typeface="+mn-lt"/>
                          <a:ea typeface="+mn-ea"/>
                          <a:cs typeface="+mn-cs"/>
                        </a:rPr>
                        <a:t>sham</a:t>
                      </a:r>
                      <a:r>
                        <a:rPr lang="ru-RU" sz="1200" kern="1200" dirty="0" smtClean="0">
                          <a:solidFill>
                            <a:schemeClr val="tx1"/>
                          </a:solidFill>
                          <a:effectLst/>
                          <a:latin typeface="+mn-lt"/>
                          <a:ea typeface="+mn-ea"/>
                          <a:cs typeface="+mn-cs"/>
                        </a:rPr>
                        <a:t>) 1 час</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Атаки длит-</a:t>
                      </a:r>
                      <a:r>
                        <a:rPr lang="ru-RU" sz="1200" kern="1200" dirty="0" err="1" smtClean="0">
                          <a:solidFill>
                            <a:schemeClr val="tx1"/>
                          </a:solidFill>
                          <a:effectLst/>
                          <a:latin typeface="+mn-lt"/>
                          <a:ea typeface="+mn-ea"/>
                          <a:cs typeface="+mn-cs"/>
                        </a:rPr>
                        <a:t>тью</a:t>
                      </a:r>
                      <a:r>
                        <a:rPr lang="en-US" sz="1200" kern="1200" dirty="0" smtClean="0">
                          <a:solidFill>
                            <a:schemeClr val="tx1"/>
                          </a:solidFill>
                          <a:effectLst/>
                          <a:latin typeface="+mn-lt"/>
                          <a:ea typeface="+mn-ea"/>
                          <a:cs typeface="+mn-cs"/>
                        </a:rPr>
                        <a:t> ≥ 3</a:t>
                      </a:r>
                      <a:r>
                        <a:rPr lang="ru-RU" sz="1200" kern="1200" dirty="0" smtClean="0">
                          <a:solidFill>
                            <a:schemeClr val="tx1"/>
                          </a:solidFill>
                          <a:effectLst/>
                          <a:latin typeface="+mn-lt"/>
                          <a:ea typeface="+mn-ea"/>
                          <a:cs typeface="+mn-cs"/>
                        </a:rPr>
                        <a:t> ч</a:t>
                      </a:r>
                      <a:r>
                        <a:rPr lang="en-US" sz="1200" kern="1200" dirty="0" smtClean="0">
                          <a:solidFill>
                            <a:schemeClr val="tx1"/>
                          </a:solidFill>
                          <a:effectLst/>
                          <a:latin typeface="+mn-lt"/>
                          <a:ea typeface="+mn-ea"/>
                          <a:cs typeface="+mn-cs"/>
                        </a:rPr>
                        <a:t> </a:t>
                      </a:r>
                      <a:endParaRPr lang="ru-RU" sz="1200" dirty="0" smtClean="0"/>
                    </a:p>
                  </a:txBody>
                  <a:tcPr/>
                </a:tc>
                <a:tc>
                  <a:txBody>
                    <a:bodyPr/>
                    <a:lstStyle/>
                    <a:p>
                      <a:r>
                        <a:rPr lang="en-US" sz="1200" kern="1200" dirty="0" smtClean="0">
                          <a:solidFill>
                            <a:schemeClr val="tx1"/>
                          </a:solidFill>
                          <a:effectLst/>
                          <a:latin typeface="+mn-lt"/>
                          <a:ea typeface="+mn-ea"/>
                          <a:cs typeface="+mn-cs"/>
                        </a:rPr>
                        <a:t>N=106 (23% </a:t>
                      </a:r>
                      <a:r>
                        <a:rPr lang="ru-RU" sz="1200" kern="1200" dirty="0" smtClean="0">
                          <a:solidFill>
                            <a:schemeClr val="tx1"/>
                          </a:solidFill>
                          <a:effectLst/>
                          <a:latin typeface="+mn-lt"/>
                          <a:ea typeface="+mn-ea"/>
                          <a:cs typeface="+mn-cs"/>
                        </a:rPr>
                        <a:t>МА</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52 </a:t>
                      </a:r>
                      <a:r>
                        <a:rPr lang="en-US" sz="1200" kern="1200" dirty="0" err="1" smtClean="0">
                          <a:solidFill>
                            <a:schemeClr val="tx1"/>
                          </a:solidFill>
                          <a:effectLst/>
                          <a:latin typeface="+mn-lt"/>
                          <a:ea typeface="+mn-ea"/>
                          <a:cs typeface="+mn-cs"/>
                        </a:rPr>
                        <a:t>verum</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54 sham </a:t>
                      </a:r>
                      <a:endParaRPr lang="en-US" sz="1200" dirty="0"/>
                    </a:p>
                  </a:txBody>
                  <a:tcPr/>
                </a:tc>
                <a:tc>
                  <a:txBody>
                    <a:bodyPr/>
                    <a:lstStyle/>
                    <a:p>
                      <a:r>
                        <a:rPr lang="ru-RU" sz="1200" dirty="0" smtClean="0"/>
                        <a:t>Через 1 час:</a:t>
                      </a:r>
                      <a:r>
                        <a:rPr lang="en-US" sz="1200" kern="1200" dirty="0" smtClean="0">
                          <a:solidFill>
                            <a:schemeClr val="tx1"/>
                          </a:solidFill>
                          <a:effectLst/>
                          <a:latin typeface="+mn-lt"/>
                          <a:ea typeface="+mn-ea"/>
                          <a:cs typeface="+mn-cs"/>
                        </a:rPr>
                        <a:t> </a:t>
                      </a:r>
                      <a:endParaRPr lang="en-US" sz="1200" dirty="0" smtClean="0"/>
                    </a:p>
                    <a:p>
                      <a:r>
                        <a:rPr lang="ru-RU" sz="1200" kern="1200" dirty="0" smtClean="0">
                          <a:solidFill>
                            <a:schemeClr val="tx1"/>
                          </a:solidFill>
                          <a:effectLst/>
                          <a:latin typeface="+mn-lt"/>
                          <a:ea typeface="+mn-ea"/>
                          <a:cs typeface="+mn-cs"/>
                        </a:rPr>
                        <a:t>ВАШ</a:t>
                      </a:r>
                      <a:r>
                        <a:rPr lang="en-US" sz="1200" kern="1200" dirty="0" smtClean="0">
                          <a:solidFill>
                            <a:schemeClr val="tx1"/>
                          </a:solidFill>
                          <a:effectLst/>
                          <a:latin typeface="+mn-lt"/>
                          <a:ea typeface="+mn-ea"/>
                          <a:cs typeface="+mn-cs"/>
                        </a:rPr>
                        <a:t>: −59% (sham −30%)</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29% </a:t>
                      </a:r>
                      <a:r>
                        <a:rPr lang="ru-RU" sz="1200" kern="1200" dirty="0" smtClean="0">
                          <a:solidFill>
                            <a:schemeClr val="tx1"/>
                          </a:solidFill>
                          <a:effectLst/>
                          <a:latin typeface="+mn-lt"/>
                          <a:ea typeface="+mn-ea"/>
                          <a:cs typeface="+mn-cs"/>
                        </a:rPr>
                        <a:t>полное</a:t>
                      </a:r>
                      <a:r>
                        <a:rPr lang="ru-RU" sz="1200" kern="1200" baseline="0" dirty="0" smtClean="0">
                          <a:solidFill>
                            <a:schemeClr val="tx1"/>
                          </a:solidFill>
                          <a:effectLst/>
                          <a:latin typeface="+mn-lt"/>
                          <a:ea typeface="+mn-ea"/>
                          <a:cs typeface="+mn-cs"/>
                        </a:rPr>
                        <a:t> купирование (</a:t>
                      </a:r>
                      <a:r>
                        <a:rPr lang="en-US" sz="1200" kern="1200" dirty="0" smtClean="0">
                          <a:solidFill>
                            <a:schemeClr val="tx1"/>
                          </a:solidFill>
                          <a:effectLst/>
                          <a:latin typeface="+mn-lt"/>
                          <a:ea typeface="+mn-ea"/>
                          <a:cs typeface="+mn-cs"/>
                        </a:rPr>
                        <a:t>sham: 6%)</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63% </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50%</a:t>
                      </a:r>
                      <a:r>
                        <a:rPr lang="ru-RU" sz="1200" kern="1200" dirty="0" smtClean="0">
                          <a:solidFill>
                            <a:schemeClr val="tx1"/>
                          </a:solidFill>
                          <a:effectLst/>
                          <a:latin typeface="+mn-lt"/>
                          <a:ea typeface="+mn-ea"/>
                          <a:cs typeface="+mn-cs"/>
                        </a:rPr>
                        <a:t>-</a:t>
                      </a:r>
                      <a:r>
                        <a:rPr lang="ru-RU" sz="1200" kern="1200" dirty="0" err="1" smtClean="0">
                          <a:solidFill>
                            <a:schemeClr val="tx1"/>
                          </a:solidFill>
                          <a:effectLst/>
                          <a:latin typeface="+mn-lt"/>
                          <a:ea typeface="+mn-ea"/>
                          <a:cs typeface="+mn-cs"/>
                        </a:rPr>
                        <a:t>ное</a:t>
                      </a:r>
                      <a:r>
                        <a:rPr lang="ru-RU" sz="1200" kern="1200" baseline="0" dirty="0" smtClean="0">
                          <a:solidFill>
                            <a:schemeClr val="tx1"/>
                          </a:solidFill>
                          <a:effectLst/>
                          <a:latin typeface="+mn-lt"/>
                          <a:ea typeface="+mn-ea"/>
                          <a:cs typeface="+mn-cs"/>
                        </a:rPr>
                        <a:t> снижение </a:t>
                      </a:r>
                      <a:r>
                        <a:rPr lang="en-US" sz="1200" kern="1200" dirty="0" smtClean="0">
                          <a:solidFill>
                            <a:schemeClr val="tx1"/>
                          </a:solidFill>
                          <a:effectLst/>
                          <a:latin typeface="+mn-lt"/>
                          <a:ea typeface="+mn-ea"/>
                          <a:cs typeface="+mn-cs"/>
                        </a:rPr>
                        <a:t>(sham: 31%) </a:t>
                      </a:r>
                      <a:endParaRPr lang="en-US" sz="1200" dirty="0" smtClean="0"/>
                    </a:p>
                  </a:txBody>
                  <a:tcPr/>
                </a:tc>
                <a:tc>
                  <a:txBody>
                    <a:bodyPr/>
                    <a:lstStyle/>
                    <a:p>
                      <a:r>
                        <a:rPr lang="fr-FR" sz="1200" kern="1200" dirty="0" smtClean="0">
                          <a:solidFill>
                            <a:schemeClr val="tx1"/>
                          </a:solidFill>
                          <a:effectLst/>
                          <a:latin typeface="+mn-lt"/>
                          <a:ea typeface="+mn-ea"/>
                          <a:cs typeface="+mn-cs"/>
                        </a:rPr>
                        <a:t>Chou et al. </a:t>
                      </a:r>
                      <a:endParaRPr lang="fr-FR" sz="1200" dirty="0" smtClean="0"/>
                    </a:p>
                    <a:p>
                      <a:r>
                        <a:rPr lang="fr-FR" sz="1200" kern="1200" dirty="0" smtClean="0">
                          <a:solidFill>
                            <a:schemeClr val="tx1"/>
                          </a:solidFill>
                          <a:effectLst/>
                          <a:latin typeface="+mn-lt"/>
                          <a:ea typeface="+mn-ea"/>
                          <a:cs typeface="+mn-cs"/>
                        </a:rPr>
                        <a:t>2017 </a:t>
                      </a:r>
                      <a:endParaRPr lang="fr-FR"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ОИ 2 час</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Умеренные и тяжелые приступы</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Длит-</a:t>
                      </a:r>
                      <a:r>
                        <a:rPr lang="ru-RU" sz="1200" kern="1200" dirty="0" err="1" smtClean="0">
                          <a:solidFill>
                            <a:schemeClr val="tx1"/>
                          </a:solidFill>
                          <a:effectLst/>
                          <a:latin typeface="+mn-lt"/>
                          <a:ea typeface="+mn-ea"/>
                          <a:cs typeface="+mn-cs"/>
                        </a:rPr>
                        <a:t>тью</a:t>
                      </a:r>
                      <a:r>
                        <a:rPr lang="en-US" sz="1200" kern="1200" dirty="0" smtClean="0">
                          <a:solidFill>
                            <a:schemeClr val="tx1"/>
                          </a:solidFill>
                          <a:effectLst/>
                          <a:latin typeface="+mn-lt"/>
                          <a:ea typeface="+mn-ea"/>
                          <a:cs typeface="+mn-cs"/>
                        </a:rPr>
                        <a:t> ≤ 4</a:t>
                      </a:r>
                      <a:r>
                        <a:rPr lang="ru-RU" sz="1200" kern="1200" dirty="0" smtClean="0">
                          <a:solidFill>
                            <a:schemeClr val="tx1"/>
                          </a:solidFill>
                          <a:effectLst/>
                          <a:latin typeface="+mn-lt"/>
                          <a:ea typeface="+mn-ea"/>
                          <a:cs typeface="+mn-cs"/>
                        </a:rPr>
                        <a:t>ч</a:t>
                      </a:r>
                      <a:r>
                        <a:rPr lang="en-US" sz="1200" kern="1200" dirty="0" smtClean="0">
                          <a:solidFill>
                            <a:schemeClr val="tx1"/>
                          </a:solidFill>
                          <a:effectLst/>
                          <a:latin typeface="+mn-lt"/>
                          <a:ea typeface="+mn-ea"/>
                          <a:cs typeface="+mn-cs"/>
                        </a:rPr>
                        <a: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p>
                  </a:txBody>
                  <a:tcPr/>
                </a:tc>
                <a:tc>
                  <a:txBody>
                    <a:bodyPr/>
                    <a:lstStyle/>
                    <a:p>
                      <a:r>
                        <a:rPr lang="en-US" sz="1200" dirty="0" smtClean="0"/>
                        <a:t>N</a:t>
                      </a:r>
                      <a:r>
                        <a:rPr lang="ru-RU" sz="1200" dirty="0" smtClean="0"/>
                        <a:t>=59 </a:t>
                      </a:r>
                      <a:r>
                        <a:rPr lang="ru-RU" sz="1200" baseline="0" dirty="0" smtClean="0"/>
                        <a:t>с ЭМ</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Через 2 часа</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35.4% </a:t>
                      </a:r>
                      <a:r>
                        <a:rPr lang="ru-RU" sz="1200" kern="1200" dirty="0" smtClean="0">
                          <a:solidFill>
                            <a:schemeClr val="tx1"/>
                          </a:solidFill>
                          <a:effectLst/>
                          <a:latin typeface="+mn-lt"/>
                          <a:ea typeface="+mn-ea"/>
                          <a:cs typeface="+mn-cs"/>
                        </a:rPr>
                        <a:t>-полная резолюция</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70.8% </a:t>
                      </a:r>
                      <a:r>
                        <a:rPr lang="ru-RU" sz="1200" kern="1200" dirty="0" smtClean="0">
                          <a:solidFill>
                            <a:schemeClr val="tx1"/>
                          </a:solidFill>
                          <a:effectLst/>
                          <a:latin typeface="+mn-lt"/>
                          <a:ea typeface="+mn-ea"/>
                          <a:cs typeface="+mn-cs"/>
                        </a:rPr>
                        <a:t>- уменьшение ГБ</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23% </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2–24 </a:t>
                      </a:r>
                      <a:r>
                        <a:rPr lang="ru-RU" sz="1200" kern="1200" dirty="0" smtClean="0">
                          <a:solidFill>
                            <a:schemeClr val="tx1"/>
                          </a:solidFill>
                          <a:effectLst/>
                          <a:latin typeface="+mn-lt"/>
                          <a:ea typeface="+mn-ea"/>
                          <a:cs typeface="+mn-cs"/>
                        </a:rPr>
                        <a:t>час устойчивый эффект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Mann &amp; </a:t>
                      </a:r>
                      <a:r>
                        <a:rPr lang="en-US" sz="1200" kern="1200" dirty="0" err="1" smtClean="0">
                          <a:solidFill>
                            <a:schemeClr val="tx1"/>
                          </a:solidFill>
                          <a:effectLst/>
                          <a:latin typeface="+mn-lt"/>
                          <a:ea typeface="+mn-ea"/>
                          <a:cs typeface="+mn-cs"/>
                        </a:rPr>
                        <a:t>Schoenen</a:t>
                      </a:r>
                      <a:r>
                        <a:rPr lang="en-US" sz="1200" kern="1200" dirty="0" smtClean="0">
                          <a:solidFill>
                            <a:schemeClr val="tx1"/>
                          </a:solidFill>
                          <a:effectLst/>
                          <a:latin typeface="+mn-lt"/>
                          <a:ea typeface="+mn-ea"/>
                          <a:cs typeface="+mn-cs"/>
                        </a:rPr>
                        <a:t> 2018 AHS (abstract) </a:t>
                      </a:r>
                      <a:endParaRPr lang="en-US" sz="1200" dirty="0" smtClean="0"/>
                    </a:p>
                    <a:p>
                      <a:endParaRPr lang="fr-FR" sz="1200" dirty="0"/>
                    </a:p>
                  </a:txBody>
                  <a:tcPr/>
                </a:tc>
              </a:tr>
            </a:tbl>
          </a:graphicData>
        </a:graphic>
      </p:graphicFrame>
    </p:spTree>
    <p:extLst>
      <p:ext uri="{BB962C8B-B14F-4D97-AF65-F5344CB8AC3E}">
        <p14:creationId xmlns:p14="http://schemas.microsoft.com/office/powerpoint/2010/main" val="234747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107576"/>
            <a:ext cx="9143999" cy="956049"/>
          </a:xfrm>
        </p:spPr>
        <p:txBody>
          <a:bodyPr/>
          <a:lstStyle/>
          <a:p>
            <a:pPr algn="ctr"/>
            <a:r>
              <a:rPr lang="ru-RU" sz="2800" dirty="0" err="1" smtClean="0"/>
              <a:t>Чрескожная</a:t>
            </a:r>
            <a:r>
              <a:rPr lang="ru-RU" sz="2800" dirty="0" smtClean="0"/>
              <a:t> </a:t>
            </a:r>
            <a:r>
              <a:rPr lang="ru-RU" sz="2800" dirty="0" err="1" smtClean="0"/>
              <a:t>нейростимуляция</a:t>
            </a:r>
            <a:r>
              <a:rPr lang="ru-RU" sz="2800" dirty="0" smtClean="0"/>
              <a:t> </a:t>
            </a:r>
            <a:r>
              <a:rPr lang="ru-RU" sz="2800" dirty="0" err="1" smtClean="0"/>
              <a:t>супраорбитального</a:t>
            </a:r>
            <a:r>
              <a:rPr lang="ru-RU" sz="2800" dirty="0" smtClean="0"/>
              <a:t> нерва у </a:t>
            </a:r>
            <a:r>
              <a:rPr lang="en-US" sz="2800" dirty="0" smtClean="0"/>
              <a:t>“</a:t>
            </a:r>
            <a:r>
              <a:rPr lang="en-US" sz="2800" dirty="0"/>
              <a:t>de novo” </a:t>
            </a:r>
            <a:r>
              <a:rPr lang="ru-RU" sz="2800" dirty="0" smtClean="0"/>
              <a:t>пациентов с мигренью с аурой</a:t>
            </a:r>
            <a:endParaRPr lang="en-US" sz="2800" dirty="0"/>
          </a:p>
        </p:txBody>
      </p:sp>
      <p:sp>
        <p:nvSpPr>
          <p:cNvPr id="6" name="Прямоугольник 5"/>
          <p:cNvSpPr/>
          <p:nvPr/>
        </p:nvSpPr>
        <p:spPr>
          <a:xfrm>
            <a:off x="3603625" y="6519446"/>
            <a:ext cx="5540375" cy="338554"/>
          </a:xfrm>
          <a:prstGeom prst="rect">
            <a:avLst/>
          </a:prstGeom>
        </p:spPr>
        <p:txBody>
          <a:bodyPr wrap="square">
            <a:spAutoFit/>
          </a:bodyPr>
          <a:lstStyle/>
          <a:p>
            <a:r>
              <a:rPr lang="en-US" sz="1600" dirty="0"/>
              <a:t>Russo et al. The Journal of Headache and Pain (2015) 16:69 </a:t>
            </a:r>
          </a:p>
        </p:txBody>
      </p:sp>
      <p:sp>
        <p:nvSpPr>
          <p:cNvPr id="3" name="Прямоугольник 2"/>
          <p:cNvSpPr/>
          <p:nvPr/>
        </p:nvSpPr>
        <p:spPr>
          <a:xfrm>
            <a:off x="190500" y="1420168"/>
            <a:ext cx="8731250" cy="4893647"/>
          </a:xfrm>
          <a:prstGeom prst="rect">
            <a:avLst/>
          </a:prstGeom>
          <a:ln>
            <a:solidFill>
              <a:srgbClr val="FF0000"/>
            </a:solidFill>
          </a:ln>
        </p:spPr>
        <p:txBody>
          <a:bodyPr wrap="square">
            <a:spAutoFit/>
          </a:bodyPr>
          <a:lstStyle/>
          <a:p>
            <a:pPr marL="342900" indent="-342900">
              <a:buFont typeface="Arial" panose="020B0604020202020204" pitchFamily="34" charset="0"/>
              <a:buChar char="•"/>
            </a:pPr>
            <a:r>
              <a:rPr lang="ru-RU" sz="2400" dirty="0" smtClean="0"/>
              <a:t>2</a:t>
            </a:r>
            <a:r>
              <a:rPr lang="en-US" sz="2400" dirty="0" smtClean="0"/>
              <a:t>4 </a:t>
            </a:r>
            <a:r>
              <a:rPr lang="ru-RU" sz="2400" dirty="0" smtClean="0"/>
              <a:t>пациента с МО с низкой частотой приступов, которые никогда не принимали профилактических средств</a:t>
            </a:r>
          </a:p>
          <a:p>
            <a:pPr marL="342900" indent="-342900">
              <a:buFont typeface="Arial" panose="020B0604020202020204" pitchFamily="34" charset="0"/>
              <a:buChar char="•"/>
            </a:pPr>
            <a:r>
              <a:rPr lang="ru-RU" sz="2400" dirty="0" smtClean="0"/>
              <a:t>Пациенты расценивались как «</a:t>
            </a:r>
            <a:r>
              <a:rPr lang="ru-RU" sz="2400" dirty="0" err="1" smtClean="0"/>
              <a:t>комплаентные</a:t>
            </a:r>
            <a:r>
              <a:rPr lang="ru-RU" sz="2400" dirty="0" smtClean="0"/>
              <a:t>», если использовали устройство в течение </a:t>
            </a:r>
            <a:r>
              <a:rPr lang="en-US" sz="2400" dirty="0" smtClean="0"/>
              <a:t>≥ </a:t>
            </a:r>
            <a:r>
              <a:rPr lang="en-US" sz="2400" dirty="0"/>
              <a:t>2/3 </a:t>
            </a:r>
            <a:r>
              <a:rPr lang="ru-RU" sz="2400" dirty="0" smtClean="0"/>
              <a:t>рекомендуемого времени</a:t>
            </a:r>
          </a:p>
          <a:p>
            <a:pPr marL="342900" indent="-342900">
              <a:buFont typeface="Arial" panose="020B0604020202020204" pitchFamily="34" charset="0"/>
              <a:buChar char="•"/>
            </a:pPr>
            <a:r>
              <a:rPr lang="ru-RU" sz="2400" dirty="0" smtClean="0"/>
              <a:t>Критерии оценки: редукция числа приступов мигрени и количества дней с ГБ в месяц </a:t>
            </a:r>
            <a:r>
              <a:rPr lang="en-US" sz="2400" dirty="0" smtClean="0"/>
              <a:t>(</a:t>
            </a:r>
            <a:r>
              <a:rPr lang="en-US" sz="2400" dirty="0"/>
              <a:t>p &lt; 0.05). </a:t>
            </a:r>
            <a:r>
              <a:rPr lang="ru-RU" sz="2400" dirty="0" smtClean="0"/>
              <a:t>Также оценивался процент пациентов по крайней мере с </a:t>
            </a:r>
            <a:r>
              <a:rPr lang="en-US" sz="2400" dirty="0" smtClean="0"/>
              <a:t> </a:t>
            </a:r>
            <a:r>
              <a:rPr lang="en-US" sz="2400" dirty="0"/>
              <a:t>50 </a:t>
            </a:r>
            <a:r>
              <a:rPr lang="en-US" sz="2400" dirty="0" smtClean="0"/>
              <a:t>%</a:t>
            </a:r>
            <a:r>
              <a:rPr lang="ru-RU" sz="2400" dirty="0" smtClean="0"/>
              <a:t>-ной редукцией количества приступов и дней с ГБ в месяц. Вторичные конечные точки – снижение тяжести ГБ и </a:t>
            </a:r>
            <a:r>
              <a:rPr lang="en-US" sz="2400" dirty="0" smtClean="0"/>
              <a:t>HIT</a:t>
            </a:r>
            <a:r>
              <a:rPr lang="en-US" sz="2400" dirty="0"/>
              <a:t>-6 (Headache Impact Test</a:t>
            </a:r>
            <a:r>
              <a:rPr lang="en-US" sz="2400" dirty="0" smtClean="0"/>
              <a:t>)</a:t>
            </a:r>
            <a:r>
              <a:rPr lang="ru-RU" sz="2400" dirty="0" smtClean="0"/>
              <a:t>, а также потребление симптоматических средств </a:t>
            </a:r>
            <a:r>
              <a:rPr lang="en-US" sz="2400" dirty="0" smtClean="0"/>
              <a:t>(</a:t>
            </a:r>
            <a:r>
              <a:rPr lang="en-US" sz="2400" dirty="0"/>
              <a:t>p &lt; 0.05). </a:t>
            </a:r>
            <a:r>
              <a:rPr lang="ru-RU" sz="2400" dirty="0" smtClean="0"/>
              <a:t>Также оценивались </a:t>
            </a:r>
            <a:r>
              <a:rPr lang="ru-RU" sz="2400" dirty="0" err="1" smtClean="0"/>
              <a:t>комплаенс</a:t>
            </a:r>
            <a:r>
              <a:rPr lang="ru-RU" sz="2400" dirty="0" smtClean="0"/>
              <a:t>, удовлетворенность и потенциальные ПЭ </a:t>
            </a:r>
            <a:endParaRPr lang="ru-RU" sz="2400" dirty="0"/>
          </a:p>
        </p:txBody>
      </p:sp>
    </p:spTree>
    <p:extLst>
      <p:ext uri="{BB962C8B-B14F-4D97-AF65-F5344CB8AC3E}">
        <p14:creationId xmlns:p14="http://schemas.microsoft.com/office/powerpoint/2010/main" val="2190476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107576"/>
            <a:ext cx="9143999" cy="956049"/>
          </a:xfrm>
        </p:spPr>
        <p:txBody>
          <a:bodyPr/>
          <a:lstStyle/>
          <a:p>
            <a:pPr algn="ctr"/>
            <a:r>
              <a:rPr lang="ru-RU" sz="2800" dirty="0" err="1" smtClean="0"/>
              <a:t>Чрескожная</a:t>
            </a:r>
            <a:r>
              <a:rPr lang="ru-RU" sz="2800" dirty="0" smtClean="0"/>
              <a:t> </a:t>
            </a:r>
            <a:r>
              <a:rPr lang="ru-RU" sz="2800" dirty="0" err="1" smtClean="0"/>
              <a:t>нейростимуляция</a:t>
            </a:r>
            <a:r>
              <a:rPr lang="ru-RU" sz="2800" dirty="0" smtClean="0"/>
              <a:t> </a:t>
            </a:r>
            <a:r>
              <a:rPr lang="ru-RU" sz="2800" dirty="0" err="1" smtClean="0"/>
              <a:t>супраорбитального</a:t>
            </a:r>
            <a:r>
              <a:rPr lang="ru-RU" sz="2800" dirty="0" smtClean="0"/>
              <a:t> нерва у </a:t>
            </a:r>
            <a:r>
              <a:rPr lang="en-US" sz="2800" dirty="0" smtClean="0"/>
              <a:t>“</a:t>
            </a:r>
            <a:r>
              <a:rPr lang="en-US" sz="2800" dirty="0"/>
              <a:t>de novo” </a:t>
            </a:r>
            <a:r>
              <a:rPr lang="ru-RU" sz="2800" dirty="0" smtClean="0"/>
              <a:t>пациентов с мигренью с аурой</a:t>
            </a:r>
            <a:endParaRPr lang="en-US" sz="2800" dirty="0"/>
          </a:p>
        </p:txBody>
      </p:sp>
      <p:sp>
        <p:nvSpPr>
          <p:cNvPr id="6" name="Прямоугольник 5"/>
          <p:cNvSpPr/>
          <p:nvPr/>
        </p:nvSpPr>
        <p:spPr>
          <a:xfrm>
            <a:off x="4889499" y="6519446"/>
            <a:ext cx="4254501" cy="276999"/>
          </a:xfrm>
          <a:prstGeom prst="rect">
            <a:avLst/>
          </a:prstGeom>
        </p:spPr>
        <p:txBody>
          <a:bodyPr wrap="square">
            <a:spAutoFit/>
          </a:bodyPr>
          <a:lstStyle/>
          <a:p>
            <a:r>
              <a:rPr lang="en-US" sz="1200" dirty="0"/>
              <a:t>Russo et al. The Journal of Headache and Pain (2015) 16:69 </a:t>
            </a:r>
          </a:p>
        </p:txBody>
      </p:sp>
      <p:pic>
        <p:nvPicPr>
          <p:cNvPr id="4" name="Изображение 3" descr="Без названия.png"/>
          <p:cNvPicPr>
            <a:picLocks noChangeAspect="1"/>
          </p:cNvPicPr>
          <p:nvPr/>
        </p:nvPicPr>
        <p:blipFill rotWithShape="1">
          <a:blip r:embed="rId2">
            <a:extLst>
              <a:ext uri="{28A0092B-C50C-407E-A947-70E740481C1C}">
                <a14:useLocalDpi xmlns:a14="http://schemas.microsoft.com/office/drawing/2010/main" val="0"/>
              </a:ext>
            </a:extLst>
          </a:blip>
          <a:srcRect b="13995"/>
          <a:stretch/>
        </p:blipFill>
        <p:spPr>
          <a:xfrm>
            <a:off x="177800" y="2135064"/>
            <a:ext cx="4356904" cy="3024311"/>
          </a:xfrm>
          <a:prstGeom prst="rect">
            <a:avLst/>
          </a:prstGeom>
          <a:ln>
            <a:solidFill>
              <a:schemeClr val="tx1"/>
            </a:solidFill>
          </a:ln>
        </p:spPr>
      </p:pic>
      <p:pic>
        <p:nvPicPr>
          <p:cNvPr id="5" name="Изображение 4" descr="Без названия.png"/>
          <p:cNvPicPr>
            <a:picLocks noChangeAspect="1"/>
          </p:cNvPicPr>
          <p:nvPr/>
        </p:nvPicPr>
        <p:blipFill rotWithShape="1">
          <a:blip r:embed="rId3">
            <a:extLst>
              <a:ext uri="{28A0092B-C50C-407E-A947-70E740481C1C}">
                <a14:useLocalDpi xmlns:a14="http://schemas.microsoft.com/office/drawing/2010/main" val="0"/>
              </a:ext>
            </a:extLst>
          </a:blip>
          <a:srcRect b="18266"/>
          <a:stretch/>
        </p:blipFill>
        <p:spPr>
          <a:xfrm>
            <a:off x="4669950" y="2125793"/>
            <a:ext cx="4315300" cy="3024311"/>
          </a:xfrm>
          <a:prstGeom prst="rect">
            <a:avLst/>
          </a:prstGeom>
          <a:ln>
            <a:solidFill>
              <a:srgbClr val="000000"/>
            </a:solidFill>
          </a:ln>
        </p:spPr>
      </p:pic>
      <p:sp>
        <p:nvSpPr>
          <p:cNvPr id="7" name="Прямоугольник 6"/>
          <p:cNvSpPr/>
          <p:nvPr/>
        </p:nvSpPr>
        <p:spPr>
          <a:xfrm>
            <a:off x="4889499" y="1327835"/>
            <a:ext cx="4254499" cy="738664"/>
          </a:xfrm>
          <a:prstGeom prst="rect">
            <a:avLst/>
          </a:prstGeom>
        </p:spPr>
        <p:txBody>
          <a:bodyPr wrap="square">
            <a:spAutoFit/>
          </a:bodyPr>
          <a:lstStyle/>
          <a:p>
            <a:pPr algn="ctr"/>
            <a:r>
              <a:rPr lang="ru-RU" baseline="30000" dirty="0" smtClean="0"/>
              <a:t>Процент пациентов с ≥</a:t>
            </a:r>
            <a:r>
              <a:rPr lang="en-US" baseline="30000" dirty="0" smtClean="0"/>
              <a:t> </a:t>
            </a:r>
            <a:r>
              <a:rPr lang="en-US" baseline="30000" dirty="0"/>
              <a:t>50 % </a:t>
            </a:r>
            <a:r>
              <a:rPr lang="ru-RU" baseline="30000" dirty="0" smtClean="0"/>
              <a:t>редукцией количества приступов и дней с </a:t>
            </a:r>
            <a:r>
              <a:rPr lang="ru-RU" baseline="30000" dirty="0" err="1" smtClean="0"/>
              <a:t>мигренозной</a:t>
            </a:r>
            <a:r>
              <a:rPr lang="ru-RU" baseline="30000" dirty="0" smtClean="0"/>
              <a:t> головной болью в месяц исходно и через 60 дней лечения</a:t>
            </a:r>
            <a:endParaRPr lang="ru-RU" dirty="0"/>
          </a:p>
        </p:txBody>
      </p:sp>
      <p:sp>
        <p:nvSpPr>
          <p:cNvPr id="8" name="Прямоугольник 7"/>
          <p:cNvSpPr/>
          <p:nvPr/>
        </p:nvSpPr>
        <p:spPr>
          <a:xfrm>
            <a:off x="317499" y="1387129"/>
            <a:ext cx="4572000" cy="738664"/>
          </a:xfrm>
          <a:prstGeom prst="rect">
            <a:avLst/>
          </a:prstGeom>
        </p:spPr>
        <p:txBody>
          <a:bodyPr>
            <a:spAutoFit/>
          </a:bodyPr>
          <a:lstStyle/>
          <a:p>
            <a:pPr algn="ctr"/>
            <a:r>
              <a:rPr lang="ru-RU" baseline="30000" dirty="0" smtClean="0"/>
              <a:t>Значимые различия частоты приступов </a:t>
            </a:r>
            <a:r>
              <a:rPr lang="en-US" baseline="30000" dirty="0" smtClean="0"/>
              <a:t>(</a:t>
            </a:r>
            <a:r>
              <a:rPr lang="en-US" baseline="30000" dirty="0"/>
              <a:t>p &lt; 0.001) </a:t>
            </a:r>
            <a:r>
              <a:rPr lang="ru-RU" baseline="30000" dirty="0" smtClean="0"/>
              <a:t>и дней с </a:t>
            </a:r>
            <a:r>
              <a:rPr lang="ru-RU" baseline="30000" dirty="0" err="1" smtClean="0"/>
              <a:t>мигренозной</a:t>
            </a:r>
            <a:r>
              <a:rPr lang="ru-RU" baseline="30000" dirty="0" smtClean="0"/>
              <a:t> головной болью</a:t>
            </a:r>
            <a:r>
              <a:rPr lang="en-US" baseline="30000" dirty="0" smtClean="0"/>
              <a:t> </a:t>
            </a:r>
            <a:r>
              <a:rPr lang="en-US" baseline="30000" dirty="0"/>
              <a:t>(p &lt; 0.001) </a:t>
            </a:r>
            <a:r>
              <a:rPr lang="ru-RU" baseline="30000" dirty="0" smtClean="0"/>
              <a:t>исходно и через 60 дней лечения</a:t>
            </a:r>
            <a:endParaRPr lang="ru-RU" dirty="0"/>
          </a:p>
        </p:txBody>
      </p:sp>
    </p:spTree>
    <p:extLst>
      <p:ext uri="{BB962C8B-B14F-4D97-AF65-F5344CB8AC3E}">
        <p14:creationId xmlns:p14="http://schemas.microsoft.com/office/powerpoint/2010/main" val="3245053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6470</TotalTime>
  <Words>3171</Words>
  <Application>Microsoft Office PowerPoint</Application>
  <PresentationFormat>Экран (4:3)</PresentationFormat>
  <Paragraphs>271</Paragraphs>
  <Slides>33</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33</vt:i4>
      </vt:variant>
    </vt:vector>
  </HeadingPairs>
  <TitlesOfParts>
    <vt:vector size="38" baseType="lpstr">
      <vt:lpstr>Arial</vt:lpstr>
      <vt:lpstr>Calibri</vt:lpstr>
      <vt:lpstr>Calibri Light</vt:lpstr>
      <vt:lpstr>Cambria</vt:lpstr>
      <vt:lpstr>Тема Office</vt:lpstr>
      <vt:lpstr>Доказательная база Cefaly</vt:lpstr>
      <vt:lpstr>Метод внешней нейростимуляции супраорбитального нерва с помощью устройства Cefaly</vt:lpstr>
      <vt:lpstr>Презентация PowerPoint</vt:lpstr>
      <vt:lpstr>Преимущества Цефали</vt:lpstr>
      <vt:lpstr>Насколько эффективна нейростимуляция?  С чем сравнивать?</vt:lpstr>
      <vt:lpstr> Синопсис опубликованных клинических исследований eTNS Cefaly® при мигрени без ауры: профилактика</vt:lpstr>
      <vt:lpstr> Синопсис опубликованных клинических исследований eTNS Cefaly® при мигрени без ауры: купирование</vt:lpstr>
      <vt:lpstr>Чрескожная нейростимуляция супраорбитального нерва у “de novo” пациентов с мигренью с аурой</vt:lpstr>
      <vt:lpstr>Чрескожная нейростимуляция супраорбитального нерва у “de novo” пациентов с мигренью с аурой</vt:lpstr>
      <vt:lpstr>Чрескожная нейростимуляция супраорбитального нерва у “de novo” пациентов с мигренью с аурой</vt:lpstr>
      <vt:lpstr>Чрескожная нейростимуляция супраорбитального нерва у “de novo” пациентов с мигренью с аурой Выводы</vt:lpstr>
      <vt:lpstr>Профилактика мигрени чрескожной стимуляцией супраорбитального нерва:  PREMICE  (PREvention of MIgraine using the STS Cefaly study) </vt:lpstr>
      <vt:lpstr>Презентация PowerPoint</vt:lpstr>
      <vt:lpstr>Презентация PowerPoint</vt:lpstr>
      <vt:lpstr>Презентация PowerPoint</vt:lpstr>
      <vt:lpstr>Презентация PowerPoint</vt:lpstr>
      <vt:lpstr>Профилактика хронической мигрени чрескожной стимуляцией супраорбитального нерва</vt:lpstr>
      <vt:lpstr>Безопасность и удовлетворенность пациентов использованием tSNS с устройством Cefaly® для лечения головной боли: опрос  2,313 пациентов в общей популяции</vt:lpstr>
      <vt:lpstr>Безопасность и удовлетворенность пациентов использованием tSNS с устройством Cefaly® для лечения головной боли: опрос  2,313 пациентов в общей популяции</vt:lpstr>
      <vt:lpstr>Безопасность и удовлетворенность пациентов использованием tSNS с устройством Cefaly® для лечения головной боли: опрос  2,313 пациентов в общей популяции</vt:lpstr>
      <vt:lpstr>Безопасность и удовлетворенность пациентов использованием tSNS с устройством Cefaly® для лечения головной боли: опрос  2,313 пациентов в общей популяции</vt:lpstr>
      <vt:lpstr>Седативный эффект Cefaly® </vt:lpstr>
      <vt:lpstr>Седативный эффект Cefaly® </vt:lpstr>
      <vt:lpstr>Седативный эффект Cefaly® </vt:lpstr>
      <vt:lpstr>Выводы</vt:lpstr>
      <vt:lpstr>Купирование приступов мигрени с помощью внешней тригеминальной нейростимуляции (ACME study)</vt:lpstr>
      <vt:lpstr>Купирование приступов мигрени с помощью внешней тригеминальной нейростимуляции (ACME study): динамика боли</vt:lpstr>
      <vt:lpstr>Купирование приступов мигрени с помощью внешней тригеминальной нейростимуляции (ACME study): использование обезболивающих препаратов</vt:lpstr>
      <vt:lpstr>Купирование приступов мигрени с помощью внешней тригеминальной нейростимуляции (ACME study): уровень обезболивания</vt:lpstr>
      <vt:lpstr>Купирование приступов мигрени с помощью внешней тригеминальной нейростимуляции (ACME study): уровень обезболивания</vt:lpstr>
      <vt:lpstr>Купирование приступов мигрени с помощью внешней тригеминальной нейростимуляции (ACME study): безопасность</vt:lpstr>
      <vt:lpstr>Купирование приступов мигрени с помощью внешней тригеминальной нейростимуляции (ACME study): Выводы</vt:lpstr>
      <vt:lpstr>Неинвазивная стимуляция супраорбитального нерва: программы использования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Комплайенс</dc:title>
  <dc:creator>MacBook</dc:creator>
  <cp:lastModifiedBy>Лещанская Ольга Анатольевна</cp:lastModifiedBy>
  <cp:revision>310</cp:revision>
  <dcterms:created xsi:type="dcterms:W3CDTF">2019-01-11T17:04:55Z</dcterms:created>
  <dcterms:modified xsi:type="dcterms:W3CDTF">2019-04-30T10:22:09Z</dcterms:modified>
</cp:coreProperties>
</file>